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12192000"/>
  <p:notesSz cx="6858000" cy="9144000"/>
  <p:embeddedFontLst>
    <p:embeddedFont>
      <p:font typeface="Poppins"/>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5" roundtripDataSignature="AMtx7mhPyuKxGoLXJP3LPAEbdxaKp4XQ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9F5641-B736-4BA4-8053-D368DAAE1FFD}">
  <a:tblStyle styleId="{979F5641-B736-4BA4-8053-D368DAAE1FFD}"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7.xml"/><Relationship Id="rId41" Type="http://schemas.openxmlformats.org/officeDocument/2006/relationships/slide" Target="slides/slide36.xml"/><Relationship Id="rId85" Type="http://customschemas.google.com/relationships/presentationmetadata" Target="meta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italic.fntdata"/><Relationship Id="rId34" Type="http://schemas.openxmlformats.org/officeDocument/2006/relationships/slide" Target="slides/slide29.xml"/><Relationship Id="rId78" Type="http://schemas.openxmlformats.org/officeDocument/2006/relationships/font" Target="fonts/Poppins-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Have students use the strategies to identify informational text.</a:t>
            </a:r>
            <a:endParaRPr/>
          </a:p>
          <a:p>
            <a:pPr indent="-215900" lvl="0" marL="228600" rtl="0" algn="l">
              <a:lnSpc>
                <a:spcPct val="100000"/>
              </a:lnSpc>
              <a:spcBef>
                <a:spcPts val="0"/>
              </a:spcBef>
              <a:spcAft>
                <a:spcPts val="0"/>
              </a:spcAft>
              <a:buSzPts val="1200"/>
              <a:buFont typeface="Arial"/>
              <a:buAutoNum type="arabicPeriod"/>
            </a:pPr>
            <a:r>
              <a:rPr lang="en-US"/>
              <a:t>Have students work with a partner to complete the Turn and Talk on p. 434 of the Student Interactive. </a:t>
            </a:r>
            <a:endParaRPr/>
          </a:p>
          <a:p>
            <a:pPr indent="-215900" lvl="0" marL="228600" rtl="0" algn="l">
              <a:lnSpc>
                <a:spcPct val="100000"/>
              </a:lnSpc>
              <a:spcBef>
                <a:spcPts val="0"/>
              </a:spcBef>
              <a:spcAft>
                <a:spcPts val="0"/>
              </a:spcAft>
              <a:buSzPts val="1200"/>
              <a:buFont typeface="Arial"/>
              <a:buAutoNum type="arabicPeriod"/>
            </a:pPr>
            <a:r>
              <a:rPr lang="en-US"/>
              <a:t>Circulate to discover whether students can recognize characteristics of informational text.</a:t>
            </a:r>
            <a:endParaRPr>
              <a:latin typeface="Calibri"/>
              <a:ea typeface="Calibri"/>
              <a:cs typeface="Calibri"/>
              <a:sym typeface="Calibri"/>
            </a:endParaRPr>
          </a:p>
        </p:txBody>
      </p:sp>
      <p:sp>
        <p:nvSpPr>
          <p:cNvPr id="192" name="Google Shape;19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Explain to students that related words stem from a single base word and branch out to form different words that perform different functions within a sentence. For example, </a:t>
            </a:r>
            <a:r>
              <a:rPr i="1" lang="en-US"/>
              <a:t>rotator, rotation, </a:t>
            </a:r>
            <a:r>
              <a:rPr lang="en-US"/>
              <a:t>and </a:t>
            </a:r>
            <a:r>
              <a:rPr i="1" lang="en-US"/>
              <a:t>rotational</a:t>
            </a:r>
            <a:r>
              <a:rPr lang="en-US"/>
              <a:t> all come from the base word </a:t>
            </a:r>
            <a:r>
              <a:rPr i="1" lang="en-US"/>
              <a:t>rotate</a:t>
            </a:r>
            <a:r>
              <a:rPr lang="en-US"/>
              <a:t>, which means to “turn in a circle.” </a:t>
            </a:r>
            <a:endParaRPr/>
          </a:p>
          <a:p>
            <a:pPr indent="-190500" lvl="1" marL="685800" rtl="0" algn="l">
              <a:lnSpc>
                <a:spcPct val="100000"/>
              </a:lnSpc>
              <a:spcBef>
                <a:spcPts val="0"/>
              </a:spcBef>
              <a:spcAft>
                <a:spcPts val="0"/>
              </a:spcAft>
              <a:buClr>
                <a:srgbClr val="000000"/>
              </a:buClr>
              <a:buSzPts val="1200"/>
              <a:buFont typeface="Arial"/>
              <a:buChar char="•"/>
            </a:pPr>
            <a:r>
              <a:rPr lang="en-US"/>
              <a:t>Look for words with familiar base words. Notice prefixes and suffixes that change the meaning of the base word. </a:t>
            </a:r>
            <a:endParaRPr/>
          </a:p>
          <a:p>
            <a:pPr indent="-190500" lvl="1" marL="685800" rtl="0" algn="l">
              <a:lnSpc>
                <a:spcPct val="100000"/>
              </a:lnSpc>
              <a:spcBef>
                <a:spcPts val="0"/>
              </a:spcBef>
              <a:spcAft>
                <a:spcPts val="0"/>
              </a:spcAft>
              <a:buClr>
                <a:srgbClr val="000000"/>
              </a:buClr>
              <a:buSzPts val="1200"/>
              <a:buFont typeface="Arial"/>
              <a:buChar char="•"/>
            </a:pPr>
            <a:r>
              <a:rPr lang="en-US"/>
              <a:t>Pay attention to how prefixes and suffixes change the word’s part of speech. For example, </a:t>
            </a:r>
            <a:r>
              <a:rPr i="1" lang="en-US"/>
              <a:t>rotate</a:t>
            </a:r>
            <a:r>
              <a:rPr lang="en-US"/>
              <a:t> is a verb, </a:t>
            </a:r>
            <a:r>
              <a:rPr i="1" lang="en-US"/>
              <a:t>rotator</a:t>
            </a:r>
            <a:r>
              <a:rPr lang="en-US"/>
              <a:t> and </a:t>
            </a:r>
            <a:r>
              <a:rPr i="1" lang="en-US"/>
              <a:t>rotation</a:t>
            </a:r>
            <a:r>
              <a:rPr lang="en-US"/>
              <a:t> are nouns, and </a:t>
            </a:r>
            <a:r>
              <a:rPr i="1" lang="en-US"/>
              <a:t>rotational</a:t>
            </a:r>
            <a:r>
              <a:rPr lang="en-US"/>
              <a:t> is an adjective.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Model using related words in the chart on p. 455 in the Student Interactive. </a:t>
            </a:r>
            <a:endParaRPr/>
          </a:p>
          <a:p>
            <a:pPr indent="-190500" lvl="1" marL="685800" rtl="0" algn="l">
              <a:lnSpc>
                <a:spcPct val="100000"/>
              </a:lnSpc>
              <a:spcBef>
                <a:spcPts val="0"/>
              </a:spcBef>
              <a:spcAft>
                <a:spcPts val="0"/>
              </a:spcAft>
              <a:buClr>
                <a:srgbClr val="000000"/>
              </a:buClr>
              <a:buSzPts val="1200"/>
              <a:buFont typeface="Arial"/>
              <a:buChar char="•"/>
            </a:pPr>
            <a:r>
              <a:rPr lang="en-US"/>
              <a:t>Say: I</a:t>
            </a:r>
            <a:r>
              <a:rPr i="1" lang="en-US"/>
              <a:t> see two words about naming something. </a:t>
            </a:r>
            <a:r>
              <a:rPr i="1" lang="en-US" u="sng"/>
              <a:t>Mislabeled</a:t>
            </a:r>
            <a:r>
              <a:rPr i="1" lang="en-US"/>
              <a:t> means “incorrectly named something.” </a:t>
            </a:r>
            <a:r>
              <a:rPr i="1" lang="en-US" u="sng"/>
              <a:t>Labeling</a:t>
            </a:r>
            <a:r>
              <a:rPr i="1" lang="en-US" u="none"/>
              <a:t> </a:t>
            </a:r>
            <a:r>
              <a:rPr i="1" lang="en-US"/>
              <a:t>means “putting a name tag on.” Because of the context clue about being in a hurry, I will complete the sentence with the word that uses the prefix </a:t>
            </a:r>
            <a:r>
              <a:rPr i="1" lang="en-US" u="sng"/>
              <a:t>mis</a:t>
            </a:r>
            <a:r>
              <a:rPr i="1" lang="en-US"/>
              <a:t>-, for “bad or wrong.” </a:t>
            </a:r>
            <a:endParaRPr/>
          </a:p>
          <a:p>
            <a:pPr indent="-190500" lvl="1" marL="685800" rtl="0" algn="l">
              <a:lnSpc>
                <a:spcPct val="100000"/>
              </a:lnSpc>
              <a:spcBef>
                <a:spcPts val="0"/>
              </a:spcBef>
              <a:spcAft>
                <a:spcPts val="0"/>
              </a:spcAft>
              <a:buClr>
                <a:srgbClr val="000000"/>
              </a:buClr>
              <a:buSzPts val="1200"/>
              <a:buFont typeface="Arial"/>
              <a:buChar char="•"/>
            </a:pPr>
            <a:r>
              <a:rPr lang="en-US"/>
              <a:t>Ask students to apply the same strategy for a different word.</a:t>
            </a:r>
            <a:endParaRPr b="0" i="0" u="none" strike="noStrike">
              <a:solidFill>
                <a:srgbClr val="000000"/>
              </a:solidFill>
              <a:latin typeface="Calibri"/>
              <a:ea typeface="Calibri"/>
              <a:cs typeface="Calibri"/>
              <a:sym typeface="Calibri"/>
            </a:endParaRPr>
          </a:p>
        </p:txBody>
      </p:sp>
      <p:sp>
        <p:nvSpPr>
          <p:cNvPr id="206" name="Google Shape;20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Have students follow the same strategy to complete the chart on p. 455.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Remind students that they will use forms of the academic vocabulary words throughout the unit.</a:t>
            </a:r>
            <a:endParaRPr b="0" i="0" sz="1800" u="none" strike="noStrike">
              <a:solidFill>
                <a:srgbClr val="000000"/>
              </a:solidFill>
              <a:latin typeface="Calibri"/>
              <a:ea typeface="Calibri"/>
              <a:cs typeface="Calibri"/>
              <a:sym typeface="Calibri"/>
            </a:endParaRPr>
          </a:p>
        </p:txBody>
      </p:sp>
      <p:sp>
        <p:nvSpPr>
          <p:cNvPr id="219" name="Google Shape;21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Point out that Latin roots are typically not whole words but parts of words that are used to generate other words.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Present Latin root </a:t>
            </a:r>
            <a:r>
              <a:rPr i="1" lang="en-US"/>
              <a:t>gener</a:t>
            </a:r>
            <a:r>
              <a:rPr lang="en-US"/>
              <a:t>, and ask students to tell how it is related to the word </a:t>
            </a:r>
            <a:r>
              <a:rPr i="1" lang="en-US"/>
              <a:t>generate</a:t>
            </a:r>
            <a:r>
              <a:rPr lang="en-US"/>
              <a:t>. Ask a volunteer to define </a:t>
            </a:r>
            <a:r>
              <a:rPr i="1" lang="en-US"/>
              <a:t>generate</a:t>
            </a:r>
            <a:r>
              <a:rPr lang="en-US"/>
              <a:t> (to produce), and tell students that all words with </a:t>
            </a:r>
            <a:r>
              <a:rPr i="1" lang="en-US"/>
              <a:t>gener</a:t>
            </a:r>
            <a:r>
              <a:rPr lang="en-US"/>
              <a:t> have something to do with producing.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Present the meaning of each Latin root: </a:t>
            </a:r>
            <a:endParaRPr/>
          </a:p>
          <a:p>
            <a:pPr indent="-190500" lvl="1" marL="685800" rtl="0" algn="l">
              <a:lnSpc>
                <a:spcPct val="100000"/>
              </a:lnSpc>
              <a:spcBef>
                <a:spcPts val="0"/>
              </a:spcBef>
              <a:spcAft>
                <a:spcPts val="0"/>
              </a:spcAft>
              <a:buClr>
                <a:srgbClr val="000000"/>
              </a:buClr>
              <a:buSzPts val="1200"/>
              <a:buFont typeface="Arial"/>
              <a:buChar char="•"/>
            </a:pPr>
            <a:r>
              <a:rPr i="1" lang="en-US"/>
              <a:t>gener</a:t>
            </a:r>
            <a:r>
              <a:rPr lang="en-US"/>
              <a:t> (to produce) </a:t>
            </a:r>
            <a:endParaRPr/>
          </a:p>
          <a:p>
            <a:pPr indent="-190500" lvl="1" marL="685800" rtl="0" algn="l">
              <a:lnSpc>
                <a:spcPct val="100000"/>
              </a:lnSpc>
              <a:spcBef>
                <a:spcPts val="0"/>
              </a:spcBef>
              <a:spcAft>
                <a:spcPts val="0"/>
              </a:spcAft>
              <a:buClr>
                <a:srgbClr val="000000"/>
              </a:buClr>
              <a:buSzPts val="1200"/>
              <a:buFont typeface="Arial"/>
              <a:buChar char="•"/>
            </a:pPr>
            <a:r>
              <a:rPr i="1" lang="en-US"/>
              <a:t>port</a:t>
            </a:r>
            <a:r>
              <a:rPr lang="en-US"/>
              <a:t> (to carry) </a:t>
            </a:r>
            <a:endParaRPr/>
          </a:p>
          <a:p>
            <a:pPr indent="-190500" lvl="1" marL="685800" rtl="0" algn="l">
              <a:lnSpc>
                <a:spcPct val="100000"/>
              </a:lnSpc>
              <a:spcBef>
                <a:spcPts val="0"/>
              </a:spcBef>
              <a:spcAft>
                <a:spcPts val="0"/>
              </a:spcAft>
              <a:buClr>
                <a:srgbClr val="000000"/>
              </a:buClr>
              <a:buSzPts val="1200"/>
              <a:buFont typeface="Arial"/>
              <a:buChar char="•"/>
            </a:pPr>
            <a:r>
              <a:rPr i="1" lang="en-US"/>
              <a:t>dur</a:t>
            </a:r>
            <a:r>
              <a:rPr lang="en-US"/>
              <a:t> (to harden) </a:t>
            </a:r>
            <a:endParaRPr/>
          </a:p>
          <a:p>
            <a:pPr indent="-190500" lvl="1" marL="685800" rtl="0" algn="l">
              <a:lnSpc>
                <a:spcPct val="100000"/>
              </a:lnSpc>
              <a:spcBef>
                <a:spcPts val="0"/>
              </a:spcBef>
              <a:spcAft>
                <a:spcPts val="0"/>
              </a:spcAft>
              <a:buClr>
                <a:srgbClr val="000000"/>
              </a:buClr>
              <a:buSzPts val="1200"/>
              <a:buFont typeface="Arial"/>
              <a:buChar char="•"/>
            </a:pPr>
            <a:r>
              <a:rPr i="1" lang="en-US"/>
              <a:t>ject</a:t>
            </a:r>
            <a:r>
              <a:rPr lang="en-US"/>
              <a:t> (to throw)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Write the following words, and ask students to identify each Latin root, prefix, or suffix, and define the word.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generation</a:t>
            </a:r>
            <a:r>
              <a:rPr lang="en-US"/>
              <a:t>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enduring</a:t>
            </a:r>
            <a:r>
              <a:rPr lang="en-US"/>
              <a:t>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project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import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regenerate </a:t>
            </a:r>
            <a:endParaRPr/>
          </a:p>
          <a:p>
            <a:pPr indent="-190500" lvl="0" marL="228600" rtl="0" algn="l">
              <a:lnSpc>
                <a:spcPct val="100000"/>
              </a:lnSpc>
              <a:spcBef>
                <a:spcPts val="0"/>
              </a:spcBef>
              <a:spcAft>
                <a:spcPts val="0"/>
              </a:spcAft>
              <a:buClr>
                <a:srgbClr val="000000"/>
              </a:buClr>
              <a:buSzPts val="1200"/>
              <a:buFont typeface="Arial"/>
              <a:buAutoNum type="arabicPeriod" startAt="5"/>
            </a:pPr>
            <a:r>
              <a:rPr lang="en-US"/>
              <a:t>Emphasize how the meaning of the Latin root is retained in each word. </a:t>
            </a:r>
            <a:endParaRPr b="0" i="0" u="none" strike="noStrike">
              <a:solidFill>
                <a:srgbClr val="000000"/>
              </a:solidFill>
              <a:latin typeface="Calibri"/>
              <a:ea typeface="Calibri"/>
              <a:cs typeface="Calibri"/>
              <a:sym typeface="Calibri"/>
            </a:endParaRPr>
          </a:p>
        </p:txBody>
      </p:sp>
      <p:sp>
        <p:nvSpPr>
          <p:cNvPr id="233" name="Google Shape;233;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Explain that poetry is defined by its form, language, and rhythm or sound. Like all writers, poets have a purpose, which may be to </a:t>
            </a:r>
            <a:endParaRPr/>
          </a:p>
          <a:p>
            <a:pPr indent="-228600" lvl="1" marL="685800" rtl="0" algn="l">
              <a:lnSpc>
                <a:spcPct val="100000"/>
              </a:lnSpc>
              <a:spcBef>
                <a:spcPts val="0"/>
              </a:spcBef>
              <a:spcAft>
                <a:spcPts val="0"/>
              </a:spcAft>
              <a:buClr>
                <a:srgbClr val="000000"/>
              </a:buClr>
              <a:buSzPts val="1200"/>
              <a:buFont typeface="Arial"/>
              <a:buChar char="•"/>
            </a:pPr>
            <a:r>
              <a:rPr lang="en-US"/>
              <a:t>tell a story, </a:t>
            </a:r>
            <a:endParaRPr/>
          </a:p>
          <a:p>
            <a:pPr indent="-228600" lvl="1" marL="685800" rtl="0" algn="l">
              <a:lnSpc>
                <a:spcPct val="100000"/>
              </a:lnSpc>
              <a:spcBef>
                <a:spcPts val="0"/>
              </a:spcBef>
              <a:spcAft>
                <a:spcPts val="0"/>
              </a:spcAft>
              <a:buClr>
                <a:srgbClr val="000000"/>
              </a:buClr>
              <a:buSzPts val="1200"/>
              <a:buFont typeface="Arial"/>
              <a:buChar char="•"/>
            </a:pPr>
            <a:r>
              <a:rPr lang="en-US"/>
              <a:t>express an emotion, </a:t>
            </a:r>
            <a:endParaRPr/>
          </a:p>
          <a:p>
            <a:pPr indent="-228600" lvl="1" marL="685800" rtl="0" algn="l">
              <a:lnSpc>
                <a:spcPct val="100000"/>
              </a:lnSpc>
              <a:spcBef>
                <a:spcPts val="0"/>
              </a:spcBef>
              <a:spcAft>
                <a:spcPts val="0"/>
              </a:spcAft>
              <a:buClr>
                <a:srgbClr val="000000"/>
              </a:buClr>
              <a:buSzPts val="1200"/>
              <a:buFont typeface="Arial"/>
              <a:buChar char="•"/>
            </a:pPr>
            <a:r>
              <a:rPr lang="en-US"/>
              <a:t>or evoke an image with words.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To achieve his or her purpose, a poet may use a specific type of poem, such as a sonnet, a lyric poem, or a free-verse poem.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Inform students that they will be reading different kinds of poems to prepare for their own poetry writing. Read aloud from the stack and discuss the characteristics and craft of poetry: </a:t>
            </a:r>
            <a:endParaRPr/>
          </a:p>
          <a:p>
            <a:pPr indent="-228600" lvl="1" marL="685800" rtl="0" algn="l">
              <a:lnSpc>
                <a:spcPct val="100000"/>
              </a:lnSpc>
              <a:spcBef>
                <a:spcPts val="0"/>
              </a:spcBef>
              <a:spcAft>
                <a:spcPts val="0"/>
              </a:spcAft>
              <a:buClr>
                <a:srgbClr val="000000"/>
              </a:buClr>
              <a:buSzPts val="1200"/>
              <a:buFont typeface="Arial"/>
              <a:buChar char="•"/>
            </a:pPr>
            <a:r>
              <a:rPr lang="en-US"/>
              <a:t>Identify the title and topic of the poem. </a:t>
            </a:r>
            <a:endParaRPr/>
          </a:p>
          <a:p>
            <a:pPr indent="-228600" lvl="1" marL="685800" rtl="0" algn="l">
              <a:lnSpc>
                <a:spcPct val="100000"/>
              </a:lnSpc>
              <a:spcBef>
                <a:spcPts val="0"/>
              </a:spcBef>
              <a:spcAft>
                <a:spcPts val="0"/>
              </a:spcAft>
              <a:buClr>
                <a:srgbClr val="000000"/>
              </a:buClr>
              <a:buSzPts val="1200"/>
              <a:buFont typeface="Arial"/>
              <a:buChar char="•"/>
            </a:pPr>
            <a:r>
              <a:rPr lang="en-US"/>
              <a:t>Display the poem. Ask: </a:t>
            </a:r>
            <a:r>
              <a:rPr i="1" lang="en-US"/>
              <a:t>How is the written form of poetry different from other genres we have read? </a:t>
            </a:r>
            <a:endParaRPr/>
          </a:p>
          <a:p>
            <a:pPr indent="-228600" lvl="1" marL="685800" rtl="0" algn="l">
              <a:lnSpc>
                <a:spcPct val="100000"/>
              </a:lnSpc>
              <a:spcBef>
                <a:spcPts val="0"/>
              </a:spcBef>
              <a:spcAft>
                <a:spcPts val="0"/>
              </a:spcAft>
              <a:buClr>
                <a:srgbClr val="000000"/>
              </a:buClr>
              <a:buSzPts val="1200"/>
              <a:buFont typeface="Arial"/>
              <a:buChar char="•"/>
            </a:pPr>
            <a:r>
              <a:rPr lang="en-US"/>
              <a:t>Point out line breaks and stanzas. </a:t>
            </a:r>
            <a:endParaRPr/>
          </a:p>
          <a:p>
            <a:pPr indent="-228600" lvl="1" marL="685800" rtl="0" algn="l">
              <a:lnSpc>
                <a:spcPct val="100000"/>
              </a:lnSpc>
              <a:spcBef>
                <a:spcPts val="0"/>
              </a:spcBef>
              <a:spcAft>
                <a:spcPts val="0"/>
              </a:spcAft>
              <a:buClr>
                <a:srgbClr val="000000"/>
              </a:buClr>
              <a:buSzPts val="1200"/>
              <a:buFont typeface="Arial"/>
              <a:buChar char="•"/>
            </a:pPr>
            <a:r>
              <a:rPr lang="en-US"/>
              <a:t>Have students echo-read the poem. Discuss the rhythm or rhyme established in the poem.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Direct students to p. 461 in the Student Interactive. Have them read aloud additional poems from the stack with a partner and then complete the activity independently.</a:t>
            </a:r>
            <a:endParaRPr b="0" i="1" u="none" strike="noStrike">
              <a:solidFill>
                <a:srgbClr val="000000"/>
              </a:solidFill>
              <a:latin typeface="Calibri"/>
              <a:ea typeface="Calibri"/>
              <a:cs typeface="Calibri"/>
              <a:sym typeface="Calibri"/>
            </a:endParaRPr>
          </a:p>
        </p:txBody>
      </p:sp>
      <p:sp>
        <p:nvSpPr>
          <p:cNvPr id="248" name="Google Shape;24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After the genre immersion lesson, students should transition into independent writing. If students need additional opportunities to develop their understanding of poetry, invite them to read more poems from the stack. I</a:t>
            </a:r>
            <a:endParaRPr/>
          </a:p>
          <a:p>
            <a:pPr indent="-228600" lvl="0" marL="228600" rtl="0" algn="l">
              <a:lnSpc>
                <a:spcPct val="100000"/>
              </a:lnSpc>
              <a:spcBef>
                <a:spcPts val="0"/>
              </a:spcBef>
              <a:spcAft>
                <a:spcPts val="0"/>
              </a:spcAft>
              <a:buClr>
                <a:srgbClr val="000000"/>
              </a:buClr>
              <a:buSzPts val="1200"/>
              <a:buFont typeface="Arial"/>
              <a:buAutoNum type="arabicPeriod"/>
            </a:pPr>
            <a:r>
              <a:rPr b="0" i="0" lang="en-US" sz="1200" u="none" strike="noStrike">
                <a:solidFill>
                  <a:srgbClr val="000000"/>
                </a:solidFill>
                <a:latin typeface="Calibri"/>
                <a:ea typeface="Calibri"/>
                <a:cs typeface="Calibri"/>
                <a:sym typeface="Calibri"/>
              </a:rPr>
              <a:t>If students struggle, choose one of the following options to provide further support. </a:t>
            </a:r>
            <a:endParaRPr sz="1200">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Modeled – Choose a poem from the stack, and do a Think Aloud to model thinking about the purpose of the poem and noticing the poetic language.</a:t>
            </a:r>
            <a:endParaRPr/>
          </a:p>
          <a:p>
            <a:pPr indent="-228600" lvl="1" marL="685800" rtl="0" algn="l">
              <a:lnSpc>
                <a:spcPct val="100000"/>
              </a:lnSpc>
              <a:spcBef>
                <a:spcPts val="0"/>
              </a:spcBef>
              <a:spcAft>
                <a:spcPts val="0"/>
              </a:spcAft>
              <a:buClr>
                <a:srgbClr val="000000"/>
              </a:buClr>
              <a:buSzPts val="1200"/>
              <a:buFont typeface="Arial"/>
              <a:buChar char="•"/>
            </a:pPr>
            <a:r>
              <a:rPr lang="en-US"/>
              <a:t>Shared – Prompt students to identify sensory or descriptive language they enjoy from a poem in the stack. Have students share drawings based on the imagery.</a:t>
            </a:r>
            <a:endParaRPr/>
          </a:p>
          <a:p>
            <a:pPr indent="-228600" lvl="1" marL="685800" rtl="0" algn="l">
              <a:lnSpc>
                <a:spcPct val="100000"/>
              </a:lnSpc>
              <a:spcBef>
                <a:spcPts val="0"/>
              </a:spcBef>
              <a:spcAft>
                <a:spcPts val="0"/>
              </a:spcAft>
              <a:buClr>
                <a:srgbClr val="000000"/>
              </a:buClr>
              <a:buSzPts val="1200"/>
              <a:buFont typeface="Arial"/>
              <a:buChar char="•"/>
            </a:pPr>
            <a:r>
              <a:rPr lang="en-US"/>
              <a:t>Guided – Use the stack texts to provide explicit instruction on identifying elements of poetry. Identify language and structure from the text that identifies it as a poem</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If students demonstrate understanding, they should transition to brainstorming the purpose and topic of their poem in their writer’s notebook.</a:t>
            </a:r>
            <a:endParaRPr/>
          </a:p>
          <a:p>
            <a:pPr indent="-228600" lvl="0" marL="228600" rtl="0" algn="l">
              <a:lnSpc>
                <a:spcPct val="100000"/>
              </a:lnSpc>
              <a:spcBef>
                <a:spcPts val="0"/>
              </a:spcBef>
              <a:spcAft>
                <a:spcPts val="0"/>
              </a:spcAft>
              <a:buClr>
                <a:srgbClr val="000000"/>
              </a:buClr>
              <a:buSzPts val="1200"/>
              <a:buFont typeface="Arial"/>
              <a:buAutoNum type="arabicPeriod"/>
            </a:pPr>
            <a:r>
              <a:rPr b="0" i="0" lang="en-US" sz="1200" u="none" strike="noStrike">
                <a:solidFill>
                  <a:srgbClr val="000000"/>
                </a:solidFill>
                <a:latin typeface="Calibri"/>
                <a:ea typeface="Calibri"/>
                <a:cs typeface="Calibri"/>
                <a:sym typeface="Calibri"/>
              </a:rPr>
              <a:t>At the end of writing time, i</a:t>
            </a:r>
            <a:r>
              <a:rPr lang="en-US"/>
              <a:t>nvite volunteers to share the topic, language, and patterns they identified in the poems they read.</a:t>
            </a:r>
            <a:endParaRPr b="0" i="0" sz="1800" u="none" strike="noStrike">
              <a:solidFill>
                <a:srgbClr val="000000"/>
              </a:solidFill>
              <a:latin typeface="Calibri"/>
              <a:ea typeface="Calibri"/>
              <a:cs typeface="Calibri"/>
              <a:sym typeface="Calibri"/>
            </a:endParaRPr>
          </a:p>
        </p:txBody>
      </p:sp>
      <p:sp>
        <p:nvSpPr>
          <p:cNvPr id="261" name="Google Shape;26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Use the Spelling Sentences from Day 5 to assess students’ prior knowledge of Latin roots.</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Jory is </a:t>
            </a:r>
            <a:r>
              <a:rPr b="1" lang="en-US"/>
              <a:t>generous</a:t>
            </a:r>
            <a:r>
              <a:rPr lang="en-US"/>
              <a:t> with both his time and his money.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The 800-meter dash is both a sprint and an </a:t>
            </a:r>
            <a:r>
              <a:rPr b="1" lang="en-US"/>
              <a:t>endurance</a:t>
            </a:r>
            <a:r>
              <a:rPr lang="en-US"/>
              <a:t> race.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If you make noise during the play, they will </a:t>
            </a:r>
            <a:r>
              <a:rPr b="1" lang="en-US"/>
              <a:t>eject</a:t>
            </a:r>
            <a:r>
              <a:rPr lang="en-US"/>
              <a:t> you from the theater.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The senator has a major </a:t>
            </a:r>
            <a:r>
              <a:rPr b="1" lang="en-US"/>
              <a:t>objection</a:t>
            </a:r>
            <a:r>
              <a:rPr lang="en-US"/>
              <a:t> to the budget bill.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This leather is both beautiful and </a:t>
            </a:r>
            <a:r>
              <a:rPr b="1" lang="en-US"/>
              <a:t>durable</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My dad once had a job running a </a:t>
            </a:r>
            <a:r>
              <a:rPr b="1" lang="en-US"/>
              <a:t>projector</a:t>
            </a:r>
            <a:r>
              <a:rPr lang="en-US"/>
              <a:t> in a movie theater.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This new laptop is powerful and completely </a:t>
            </a:r>
            <a:r>
              <a:rPr b="1" lang="en-US"/>
              <a:t>portable</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The debate started out well, but soon </a:t>
            </a:r>
            <a:r>
              <a:rPr b="1" lang="en-US"/>
              <a:t>degenerated</a:t>
            </a:r>
            <a:r>
              <a:rPr lang="en-US"/>
              <a:t> into an argument.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In </a:t>
            </a:r>
            <a:r>
              <a:rPr b="1" lang="en-US"/>
              <a:t>general</a:t>
            </a:r>
            <a:r>
              <a:rPr lang="en-US"/>
              <a:t>, most of the debates were highly productive.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We need to find out how to </a:t>
            </a:r>
            <a:r>
              <a:rPr b="1" lang="en-US"/>
              <a:t>transport</a:t>
            </a:r>
            <a:r>
              <a:rPr lang="en-US"/>
              <a:t> a sofa to New Mexico.</a:t>
            </a:r>
            <a:endParaRPr/>
          </a:p>
          <a:p>
            <a:pPr indent="-2286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p>
          <a:p>
            <a:pPr indent="-228600" lvl="0" marL="228600" marR="0" rtl="0" algn="l">
              <a:lnSpc>
                <a:spcPct val="100000"/>
              </a:lnSpc>
              <a:spcBef>
                <a:spcPts val="0"/>
              </a:spcBef>
              <a:spcAft>
                <a:spcPts val="0"/>
              </a:spcAft>
              <a:buClr>
                <a:srgbClr val="000000"/>
              </a:buClr>
              <a:buSzPts val="1200"/>
              <a:buFont typeface="Arial"/>
              <a:buAutoNum type="arabicPeriod"/>
            </a:pPr>
            <a:r>
              <a:rPr lang="en-US"/>
              <a:t>For students who understand how affixes impact the spelling of words with Latin roots, include the following Challenge Words with the spelling list. Challenge Words: </a:t>
            </a:r>
            <a:r>
              <a:rPr i="1" lang="en-US"/>
              <a:t>portmanteau, trajectory, obdurate.</a:t>
            </a:r>
            <a:endParaRPr b="0" i="1"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74" name="Google Shape;27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Review superlative adjectives as words that compare more than two items. Superlatives take three forms: </a:t>
            </a:r>
            <a:endParaRPr/>
          </a:p>
          <a:p>
            <a:pPr indent="-190500" lvl="1" marL="685800" rtl="0" algn="l">
              <a:lnSpc>
                <a:spcPct val="100000"/>
              </a:lnSpc>
              <a:spcBef>
                <a:spcPts val="0"/>
              </a:spcBef>
              <a:spcAft>
                <a:spcPts val="0"/>
              </a:spcAft>
              <a:buClr>
                <a:srgbClr val="000000"/>
              </a:buClr>
              <a:buSzPts val="1200"/>
              <a:buFont typeface="Arial"/>
              <a:buChar char="•"/>
            </a:pPr>
            <a:r>
              <a:rPr lang="en-US"/>
              <a:t>-</a:t>
            </a:r>
            <a:r>
              <a:rPr i="1" lang="en-US"/>
              <a:t>est</a:t>
            </a:r>
            <a:r>
              <a:rPr lang="en-US"/>
              <a:t> ending (</a:t>
            </a:r>
            <a:r>
              <a:rPr i="1" lang="en-US"/>
              <a:t>slowest</a:t>
            </a:r>
            <a:r>
              <a:rPr lang="en-US"/>
              <a:t>) </a:t>
            </a:r>
            <a:endParaRPr/>
          </a:p>
          <a:p>
            <a:pPr indent="-190500" lvl="1" marL="685800" rtl="0" algn="l">
              <a:lnSpc>
                <a:spcPct val="100000"/>
              </a:lnSpc>
              <a:spcBef>
                <a:spcPts val="0"/>
              </a:spcBef>
              <a:spcAft>
                <a:spcPts val="0"/>
              </a:spcAft>
              <a:buClr>
                <a:srgbClr val="000000"/>
              </a:buClr>
              <a:buSzPts val="1200"/>
              <a:buFont typeface="Arial"/>
              <a:buChar char="•"/>
            </a:pPr>
            <a:r>
              <a:rPr i="1" lang="en-US"/>
              <a:t>most</a:t>
            </a:r>
            <a:r>
              <a:rPr lang="en-US"/>
              <a:t> + adjective (</a:t>
            </a:r>
            <a:r>
              <a:rPr i="1" lang="en-US"/>
              <a:t>most inventive</a:t>
            </a:r>
            <a:r>
              <a:rPr lang="en-US"/>
              <a:t>) </a:t>
            </a:r>
            <a:endParaRPr/>
          </a:p>
          <a:p>
            <a:pPr indent="-190500" lvl="1" marL="685800" rtl="0" algn="l">
              <a:lnSpc>
                <a:spcPct val="100000"/>
              </a:lnSpc>
              <a:spcBef>
                <a:spcPts val="0"/>
              </a:spcBef>
              <a:spcAft>
                <a:spcPts val="0"/>
              </a:spcAft>
              <a:buClr>
                <a:srgbClr val="000000"/>
              </a:buClr>
              <a:buSzPts val="1200"/>
              <a:buFont typeface="Arial"/>
              <a:buChar char="•"/>
            </a:pPr>
            <a:r>
              <a:rPr lang="en-US"/>
              <a:t>irregular (</a:t>
            </a:r>
            <a:r>
              <a:rPr i="1" lang="en-US"/>
              <a:t>least</a:t>
            </a:r>
            <a:r>
              <a:rPr lang="en-US"/>
              <a:t>)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Provide several examples. See Volume 4, p. T354.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fill in each superlative for the adjective in parentheses in the sentences below. </a:t>
            </a:r>
            <a:endParaRPr/>
          </a:p>
          <a:p>
            <a:pPr indent="-190500" lvl="1" marL="685800" rtl="0" algn="l">
              <a:lnSpc>
                <a:spcPct val="100000"/>
              </a:lnSpc>
              <a:spcBef>
                <a:spcPts val="0"/>
              </a:spcBef>
              <a:spcAft>
                <a:spcPts val="0"/>
              </a:spcAft>
              <a:buClr>
                <a:srgbClr val="000000"/>
              </a:buClr>
              <a:buSzPts val="1200"/>
              <a:buFont typeface="Arial"/>
              <a:buChar char="•"/>
            </a:pPr>
            <a:r>
              <a:rPr lang="en-US"/>
              <a:t>This suit is made from some of the (fine) </a:t>
            </a:r>
            <a:r>
              <a:rPr lang="en-US" u="sng"/>
              <a:t>finest </a:t>
            </a:r>
            <a:r>
              <a:rPr lang="en-US"/>
              <a:t>cloth in the world. </a:t>
            </a:r>
            <a:endParaRPr/>
          </a:p>
          <a:p>
            <a:pPr indent="-190500" lvl="1" marL="685800" rtl="0" algn="l">
              <a:lnSpc>
                <a:spcPct val="100000"/>
              </a:lnSpc>
              <a:spcBef>
                <a:spcPts val="0"/>
              </a:spcBef>
              <a:spcAft>
                <a:spcPts val="0"/>
              </a:spcAft>
              <a:buClr>
                <a:srgbClr val="000000"/>
              </a:buClr>
              <a:buSzPts val="1200"/>
              <a:buFont typeface="Arial"/>
              <a:buChar char="•"/>
            </a:pPr>
            <a:r>
              <a:rPr lang="en-US"/>
              <a:t>Jody makes the (good) </a:t>
            </a:r>
            <a:r>
              <a:rPr lang="en-US" u="sng"/>
              <a:t>best</a:t>
            </a:r>
            <a:r>
              <a:rPr lang="en-US"/>
              <a:t> peach pie in the state. </a:t>
            </a:r>
            <a:endParaRPr/>
          </a:p>
          <a:p>
            <a:pPr indent="-190500" lvl="1" marL="685800" rtl="0" algn="l">
              <a:lnSpc>
                <a:spcPct val="100000"/>
              </a:lnSpc>
              <a:spcBef>
                <a:spcPts val="0"/>
              </a:spcBef>
              <a:spcAft>
                <a:spcPts val="0"/>
              </a:spcAft>
              <a:buClr>
                <a:srgbClr val="000000"/>
              </a:buClr>
              <a:buSzPts val="1200"/>
              <a:buFont typeface="Arial"/>
              <a:buChar char="•"/>
            </a:pPr>
            <a:r>
              <a:rPr lang="en-US"/>
              <a:t>Why did we need to plan a picnic on a day with the (bad) </a:t>
            </a:r>
            <a:r>
              <a:rPr lang="en-US" u="sng"/>
              <a:t>worst</a:t>
            </a:r>
            <a:r>
              <a:rPr lang="en-US"/>
              <a:t> weather of the year? </a:t>
            </a:r>
            <a:endParaRPr/>
          </a:p>
          <a:p>
            <a:pPr indent="-190500" lvl="1" marL="685800" rtl="0" algn="l">
              <a:lnSpc>
                <a:spcPct val="100000"/>
              </a:lnSpc>
              <a:spcBef>
                <a:spcPts val="0"/>
              </a:spcBef>
              <a:spcAft>
                <a:spcPts val="0"/>
              </a:spcAft>
              <a:buClr>
                <a:srgbClr val="000000"/>
              </a:buClr>
              <a:buSzPts val="1200"/>
              <a:buFont typeface="Arial"/>
              <a:buChar char="•"/>
            </a:pPr>
            <a:r>
              <a:rPr lang="en-US"/>
              <a:t>I felt that the book was the (hilarious) </a:t>
            </a:r>
            <a:r>
              <a:rPr lang="en-US" u="sng"/>
              <a:t>most hilarious </a:t>
            </a:r>
            <a:r>
              <a:rPr lang="en-US"/>
              <a:t>thing I’d ever read.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Invite partners to write their own sentences using superlatives, exchange papers, and identify each superlative.</a:t>
            </a:r>
            <a:endParaRPr b="0" i="0" sz="1800" u="none" strike="noStrike">
              <a:solidFill>
                <a:srgbClr val="000000"/>
              </a:solidFill>
              <a:latin typeface="Calibri"/>
              <a:ea typeface="Calibri"/>
              <a:cs typeface="Calibri"/>
              <a:sym typeface="Calibri"/>
            </a:endParaRPr>
          </a:p>
        </p:txBody>
      </p:sp>
      <p:sp>
        <p:nvSpPr>
          <p:cNvPr id="295" name="Google Shape;295;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Introduce the vocabulary words on p. 436 in the Student Interactive, and define them as needed. </a:t>
            </a:r>
            <a:endParaRPr/>
          </a:p>
          <a:p>
            <a:pPr indent="-190500" lvl="1" marL="685800" rtl="0" algn="l">
              <a:lnSpc>
                <a:spcPct val="100000"/>
              </a:lnSpc>
              <a:spcBef>
                <a:spcPts val="0"/>
              </a:spcBef>
              <a:spcAft>
                <a:spcPts val="0"/>
              </a:spcAft>
              <a:buClr>
                <a:srgbClr val="000000"/>
              </a:buClr>
              <a:buSzPts val="1200"/>
              <a:buFont typeface="Arial"/>
              <a:buChar char="•"/>
            </a:pPr>
            <a:r>
              <a:rPr lang="en-US"/>
              <a:t>mantle: the layer of Earth between the crust and the core </a:t>
            </a:r>
            <a:endParaRPr/>
          </a:p>
          <a:p>
            <a:pPr indent="-190500" lvl="1" marL="685800" rtl="0" algn="l">
              <a:lnSpc>
                <a:spcPct val="100000"/>
              </a:lnSpc>
              <a:spcBef>
                <a:spcPts val="0"/>
              </a:spcBef>
              <a:spcAft>
                <a:spcPts val="0"/>
              </a:spcAft>
              <a:buClr>
                <a:srgbClr val="000000"/>
              </a:buClr>
              <a:buSzPts val="1200"/>
              <a:buFont typeface="Arial"/>
              <a:buChar char="•"/>
            </a:pPr>
            <a:r>
              <a:rPr lang="en-US"/>
              <a:t>circulates: moves through a system </a:t>
            </a:r>
            <a:endParaRPr/>
          </a:p>
          <a:p>
            <a:pPr indent="-190500" lvl="1" marL="685800" rtl="0" algn="l">
              <a:lnSpc>
                <a:spcPct val="100000"/>
              </a:lnSpc>
              <a:spcBef>
                <a:spcPts val="0"/>
              </a:spcBef>
              <a:spcAft>
                <a:spcPts val="0"/>
              </a:spcAft>
              <a:buClr>
                <a:srgbClr val="000000"/>
              </a:buClr>
              <a:buSzPts val="1200"/>
              <a:buFont typeface="Arial"/>
              <a:buChar char="•"/>
            </a:pPr>
            <a:r>
              <a:rPr lang="en-US"/>
              <a:t>adopted: started to use a selected idea or method abundant: </a:t>
            </a:r>
            <a:endParaRPr/>
          </a:p>
          <a:p>
            <a:pPr indent="-190500" lvl="1" marL="685800" rtl="0" algn="l">
              <a:lnSpc>
                <a:spcPct val="100000"/>
              </a:lnSpc>
              <a:spcBef>
                <a:spcPts val="0"/>
              </a:spcBef>
              <a:spcAft>
                <a:spcPts val="0"/>
              </a:spcAft>
              <a:buClr>
                <a:srgbClr val="000000"/>
              </a:buClr>
              <a:buSzPts val="1200"/>
              <a:buFont typeface="Arial"/>
              <a:buChar char="•"/>
            </a:pPr>
            <a:r>
              <a:rPr lang="en-US"/>
              <a:t>plentiful; commonly occurring </a:t>
            </a:r>
            <a:endParaRPr/>
          </a:p>
          <a:p>
            <a:pPr indent="-190500" lvl="1" marL="685800" rtl="0" algn="l">
              <a:lnSpc>
                <a:spcPct val="100000"/>
              </a:lnSpc>
              <a:spcBef>
                <a:spcPts val="0"/>
              </a:spcBef>
              <a:spcAft>
                <a:spcPts val="0"/>
              </a:spcAft>
              <a:buClr>
                <a:srgbClr val="000000"/>
              </a:buClr>
              <a:buSzPts val="1200"/>
              <a:buFont typeface="Arial"/>
              <a:buChar char="•"/>
            </a:pPr>
            <a:r>
              <a:rPr lang="en-US"/>
              <a:t>molten: melted; hot enough to be in liquid form</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Say: </a:t>
            </a:r>
            <a:r>
              <a:rPr i="1" lang="en-US"/>
              <a:t>As you read, highlight these words when you see them in the text. Ask yourself how they help you understand Earth’s structure, surface, and processes.</a:t>
            </a:r>
            <a:endParaRPr i="1">
              <a:latin typeface="Calibri"/>
              <a:ea typeface="Calibri"/>
              <a:cs typeface="Calibri"/>
              <a:sym typeface="Calibri"/>
            </a:endParaRPr>
          </a:p>
        </p:txBody>
      </p:sp>
      <p:sp>
        <p:nvSpPr>
          <p:cNvPr id="320" name="Google Shape;32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Discuss the First Read Strategies. </a:t>
            </a:r>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NOTICE - </a:t>
            </a:r>
            <a:r>
              <a:rPr lang="en-US"/>
              <a:t>Tell students to focus on the graphic features on each page before they read. </a:t>
            </a:r>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GENERATE QUESTIONS - </a:t>
            </a:r>
            <a:r>
              <a:rPr lang="en-US"/>
              <a:t>Direct students to ask questions about what interests them</a:t>
            </a:r>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CONNECT - </a:t>
            </a:r>
            <a:r>
              <a:rPr lang="en-US"/>
              <a:t>Remind students to connect information in this text to information or ideas they have encountered in other texts or media.</a:t>
            </a:r>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RESPOND - </a:t>
            </a:r>
            <a:r>
              <a:rPr lang="en-US"/>
              <a:t>Have students keep the weekly question nearby as they read.</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Prompt students to establish that the purpose for reading this selection is to learn new information. </a:t>
            </a:r>
            <a:endParaRPr/>
          </a:p>
          <a:p>
            <a:pPr indent="-228600" lvl="0" marL="228600" marR="0" rtl="0" algn="l">
              <a:lnSpc>
                <a:spcPct val="100000"/>
              </a:lnSpc>
              <a:spcBef>
                <a:spcPts val="0"/>
              </a:spcBef>
              <a:spcAft>
                <a:spcPts val="0"/>
              </a:spcAft>
              <a:buClr>
                <a:srgbClr val="000000"/>
              </a:buClr>
              <a:buSzPts val="1200"/>
              <a:buFont typeface="Arial"/>
              <a:buAutoNum type="arabicPeriod"/>
            </a:pPr>
            <a:r>
              <a:rPr lang="en-US"/>
              <a:t>Direct students to scan the text features and make predictions about what they might learn.</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Students may read independently, in pairs, or as a class. Use the First Read notes to help them connect with the text and guide their understanding.</a:t>
            </a:r>
            <a:endParaRPr b="0" i="0" sz="1800" u="none" strike="noStrike">
              <a:solidFill>
                <a:srgbClr val="000000"/>
              </a:solidFill>
              <a:latin typeface="Calibri"/>
              <a:ea typeface="Calibri"/>
              <a:cs typeface="Calibri"/>
              <a:sym typeface="Calibri"/>
            </a:endParaRPr>
          </a:p>
        </p:txBody>
      </p:sp>
      <p:sp>
        <p:nvSpPr>
          <p:cNvPr id="335" name="Google Shape;33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i="1" u="none" strike="noStrike">
              <a:solidFill>
                <a:srgbClr val="000000"/>
              </a:solidFill>
            </a:endParaRPr>
          </a:p>
        </p:txBody>
      </p:sp>
      <p:sp>
        <p:nvSpPr>
          <p:cNvPr id="347" name="Google Shape;34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lang="en-US"/>
              <a:t>Direct students’ attention to the diagram on p. 438. </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I notice that there is a picture that shows and labels the four layers of Earth described in the text. This kind of picture is called a diagram. </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As I read, I will look for connections between Planet Earth and other texts and media that I have experienced. I see that this section of the text is about Earth’s crust. What else have we read this week about Earth’s crust?</a:t>
            </a:r>
            <a:endParaRPr i="1" u="none" strike="noStrike">
              <a:solidFill>
                <a:srgbClr val="000000"/>
              </a:solidFill>
            </a:endParaRPr>
          </a:p>
        </p:txBody>
      </p:sp>
      <p:sp>
        <p:nvSpPr>
          <p:cNvPr id="360" name="Google Shape;36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I’ll find out what the diagram on page 440 shows. The caption tells me it shows the movement of water with blue arrows. This connects to text information about the water cycle.</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I find it surprising that Earth’s inner core is solid iron and that it is very hot. The diagram helps me visualize how the Earth’s core may be as hot as the sun’s surface.</a:t>
            </a:r>
            <a:endParaRPr i="1" u="none" strike="noStrike">
              <a:solidFill>
                <a:srgbClr val="000000"/>
              </a:solidFill>
            </a:endParaRPr>
          </a:p>
        </p:txBody>
      </p:sp>
      <p:sp>
        <p:nvSpPr>
          <p:cNvPr id="373" name="Google Shape;373;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The question for this week is What do we know about Earth’s features and processes? This passage explains one of Earth’s features—its atmosphere. I can mark details about the atmosphere to help me answer the Weekly Question.</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I notice that Earth is magnetic. That makes sense since its core is made of iron, which is a metal. That is how a compass works: it points to Earth’s magnetic North Pole. I also notice from the picture and caption that meteors seldom land on Earth.</a:t>
            </a:r>
            <a:endParaRPr/>
          </a:p>
          <a:p>
            <a:pPr indent="-139700" lvl="0" marL="228600" rtl="0" algn="l">
              <a:lnSpc>
                <a:spcPct val="100000"/>
              </a:lnSpc>
              <a:spcBef>
                <a:spcPts val="0"/>
              </a:spcBef>
              <a:spcAft>
                <a:spcPts val="0"/>
              </a:spcAft>
              <a:buSzPts val="1200"/>
              <a:buFont typeface="Calibri"/>
              <a:buNone/>
            </a:pPr>
            <a:r>
              <a:t/>
            </a:r>
            <a:endParaRPr i="1" u="none" strike="noStrike">
              <a:solidFill>
                <a:srgbClr val="000000"/>
              </a:solidFill>
            </a:endParaRPr>
          </a:p>
        </p:txBody>
      </p:sp>
      <p:sp>
        <p:nvSpPr>
          <p:cNvPr id="386" name="Google Shape;386;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I can look closely at the graphic features and paraphrase, or summarize, the quantitative information that is presented visually. I need to think about what the map adds to the information in paragraphs 12–13, and how the map supports the text. </a:t>
            </a:r>
            <a:endParaRPr/>
          </a:p>
          <a:p>
            <a:pPr indent="-215900" lvl="0" marL="228600" rtl="0" algn="l">
              <a:lnSpc>
                <a:spcPct val="100000"/>
              </a:lnSpc>
              <a:spcBef>
                <a:spcPts val="0"/>
              </a:spcBef>
              <a:spcAft>
                <a:spcPts val="0"/>
              </a:spcAft>
              <a:buSzPts val="1200"/>
              <a:buFont typeface="Calibri"/>
              <a:buAutoNum type="arabicPeriod"/>
            </a:pPr>
            <a:r>
              <a:rPr lang="en-US"/>
              <a:t>Responses will vary, but students should talk about how the map helped them visualize time zones and should find details in the text that relate to the map.</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I can look back at the map to help me understand what I have read.</a:t>
            </a:r>
            <a:endParaRPr i="1" u="none" strike="noStrike">
              <a:solidFill>
                <a:srgbClr val="000000"/>
              </a:solidFill>
            </a:endParaRPr>
          </a:p>
        </p:txBody>
      </p:sp>
      <p:sp>
        <p:nvSpPr>
          <p:cNvPr id="399" name="Google Shape;399;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This section tells how technology helps us understand Earth. The picture and part of the text give information about GPS satellites. What else have you read or do you know about GPS? </a:t>
            </a:r>
            <a:endParaRPr/>
          </a:p>
          <a:p>
            <a:pPr indent="-215900" lvl="0" marL="228600" rtl="0" algn="l">
              <a:lnSpc>
                <a:spcPct val="100000"/>
              </a:lnSpc>
              <a:spcBef>
                <a:spcPts val="0"/>
              </a:spcBef>
              <a:spcAft>
                <a:spcPts val="0"/>
              </a:spcAft>
              <a:buSzPts val="1200"/>
              <a:buFont typeface="Calibri"/>
              <a:buAutoNum type="arabicPeriod"/>
            </a:pPr>
            <a:r>
              <a:rPr lang="en-US"/>
              <a:t>Possible response: People use GPS in cars and on their phones. It helps them use maps and get accurate, personalized directions.</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I have a question about the photo of the ship. How does that relate to Earth’s features and processes? The caption tells me that the ship is used to drill under the ocean, so it might reveal information about Earth’s structure. The headings also hint at what is deep below the surface.</a:t>
            </a:r>
            <a:endParaRPr i="1" u="none" strike="noStrike">
              <a:solidFill>
                <a:srgbClr val="000000"/>
              </a:solidFill>
            </a:endParaRPr>
          </a:p>
        </p:txBody>
      </p:sp>
      <p:sp>
        <p:nvSpPr>
          <p:cNvPr id="412" name="Google Shape;412;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This picture of Mount Erebus shows a volcanic crater. The vapor in the background could be hot gas from the volcano. The text states that Mount Erebus has “molten hot lava deep inside its crater.” </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The text ends with information about satellites in outer space. I have seen several movies about outer space that feature satellites.</a:t>
            </a:r>
            <a:endParaRPr i="1" u="none" strike="noStrike">
              <a:solidFill>
                <a:srgbClr val="000000"/>
              </a:solidFill>
            </a:endParaRPr>
          </a:p>
        </p:txBody>
      </p:sp>
      <p:sp>
        <p:nvSpPr>
          <p:cNvPr id="425" name="Google Shape;425;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sz="1200"/>
              <a:t>Begin by having students share what in the text interested them the most. Use these suggestions to prompts students' initial responses to Planet Earth. </a:t>
            </a:r>
            <a:endParaRPr/>
          </a:p>
          <a:p>
            <a:pPr indent="-190500" lvl="1" marL="685800" rtl="0" algn="l">
              <a:lnSpc>
                <a:spcPct val="100000"/>
              </a:lnSpc>
              <a:spcBef>
                <a:spcPts val="0"/>
              </a:spcBef>
              <a:spcAft>
                <a:spcPts val="0"/>
              </a:spcAft>
              <a:buClr>
                <a:srgbClr val="000000"/>
              </a:buClr>
              <a:buSzPts val="1200"/>
              <a:buFont typeface="Arial"/>
              <a:buChar char="•"/>
            </a:pPr>
            <a:r>
              <a:rPr lang="en-US" sz="1200"/>
              <a:t>Brainstorm - What would you like to learn more about? </a:t>
            </a:r>
            <a:endParaRPr/>
          </a:p>
          <a:p>
            <a:pPr indent="-190500" lvl="1" marL="685800" rtl="0" algn="l">
              <a:lnSpc>
                <a:spcPct val="100000"/>
              </a:lnSpc>
              <a:spcBef>
                <a:spcPts val="0"/>
              </a:spcBef>
              <a:spcAft>
                <a:spcPts val="0"/>
              </a:spcAft>
              <a:buClr>
                <a:srgbClr val="000000"/>
              </a:buClr>
              <a:buSzPts val="1200"/>
              <a:buFont typeface="Arial"/>
              <a:buChar char="•"/>
            </a:pPr>
            <a:r>
              <a:rPr lang="en-US" sz="1200"/>
              <a:t>Discuss - How did reading Planet Earth help you understand Earth?</a:t>
            </a:r>
            <a:endParaRPr/>
          </a:p>
          <a:p>
            <a:pPr indent="0" lvl="0" marL="457200" rtl="0" algn="l">
              <a:lnSpc>
                <a:spcPct val="100000"/>
              </a:lnSpc>
              <a:spcBef>
                <a:spcPts val="0"/>
              </a:spcBef>
              <a:spcAft>
                <a:spcPts val="0"/>
              </a:spcAft>
              <a:buSzPts val="1400"/>
              <a:buNone/>
            </a:pPr>
            <a:r>
              <a:t/>
            </a:r>
            <a:endParaRPr b="0" i="0" sz="1200" u="none" strike="noStrike">
              <a:solidFill>
                <a:srgbClr val="000000"/>
              </a:solidFill>
              <a:latin typeface="Calibri"/>
              <a:ea typeface="Calibri"/>
              <a:cs typeface="Calibri"/>
              <a:sym typeface="Calibri"/>
            </a:endParaRPr>
          </a:p>
        </p:txBody>
      </p:sp>
      <p:sp>
        <p:nvSpPr>
          <p:cNvPr id="438" name="Google Shape;438;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2bc90b6fe0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22bc90b6fe0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228600" lvl="0" marL="266700" rtl="0" algn="l">
              <a:lnSpc>
                <a:spcPct val="100000"/>
              </a:lnSpc>
              <a:spcBef>
                <a:spcPts val="0"/>
              </a:spcBef>
              <a:spcAft>
                <a:spcPts val="0"/>
              </a:spcAft>
              <a:buClr>
                <a:srgbClr val="000000"/>
              </a:buClr>
              <a:buSzPts val="1200"/>
              <a:buFont typeface="Arial"/>
              <a:buAutoNum type="arabicPeriod"/>
            </a:pPr>
            <a:r>
              <a:rPr lang="en-US" sz="1200"/>
              <a:t>Tell students that words have different meanings depending on the context in which they are used. The meanings of the vocabulary words mantle, circulates, adopted, abundant, and molten can change based on their context.</a:t>
            </a:r>
            <a:endParaRPr/>
          </a:p>
          <a:p>
            <a:pPr indent="-228600" lvl="1" marL="723900" rtl="0" algn="l">
              <a:lnSpc>
                <a:spcPct val="100000"/>
              </a:lnSpc>
              <a:spcBef>
                <a:spcPts val="0"/>
              </a:spcBef>
              <a:spcAft>
                <a:spcPts val="0"/>
              </a:spcAft>
              <a:buClr>
                <a:srgbClr val="000000"/>
              </a:buClr>
              <a:buSzPts val="1200"/>
              <a:buFont typeface="Arial"/>
              <a:buChar char="•"/>
            </a:pPr>
            <a:r>
              <a:rPr lang="en-US" sz="1200"/>
              <a:t>Remind yourself of each word’s meaning or meanings. </a:t>
            </a:r>
            <a:endParaRPr/>
          </a:p>
          <a:p>
            <a:pPr indent="-228600" lvl="1" marL="723900" rtl="0" algn="l">
              <a:lnSpc>
                <a:spcPct val="100000"/>
              </a:lnSpc>
              <a:spcBef>
                <a:spcPts val="0"/>
              </a:spcBef>
              <a:spcAft>
                <a:spcPts val="0"/>
              </a:spcAft>
              <a:buClr>
                <a:srgbClr val="000000"/>
              </a:buClr>
              <a:buSzPts val="1200"/>
              <a:buFont typeface="Arial"/>
              <a:buChar char="•"/>
            </a:pPr>
            <a:r>
              <a:rPr lang="en-US" sz="1200"/>
              <a:t>Ask yourself how the context helps you determine the relevant meaning. </a:t>
            </a:r>
            <a:endParaRPr/>
          </a:p>
          <a:p>
            <a:pPr indent="-228600" lvl="0" marL="266700" rtl="0" algn="l">
              <a:lnSpc>
                <a:spcPct val="100000"/>
              </a:lnSpc>
              <a:spcBef>
                <a:spcPts val="0"/>
              </a:spcBef>
              <a:spcAft>
                <a:spcPts val="0"/>
              </a:spcAft>
              <a:buClr>
                <a:srgbClr val="000000"/>
              </a:buClr>
              <a:buSzPts val="1200"/>
              <a:buFont typeface="Arial"/>
              <a:buAutoNum type="arabicPeriod"/>
            </a:pPr>
            <a:r>
              <a:rPr lang="en-US" sz="1200"/>
              <a:t>Model filling out the first row in the chart on p. 450. </a:t>
            </a:r>
            <a:endParaRPr/>
          </a:p>
          <a:p>
            <a:pPr indent="-228600" lvl="1" marL="723900" rtl="0" algn="l">
              <a:lnSpc>
                <a:spcPct val="100000"/>
              </a:lnSpc>
              <a:spcBef>
                <a:spcPts val="0"/>
              </a:spcBef>
              <a:spcAft>
                <a:spcPts val="0"/>
              </a:spcAft>
              <a:buClr>
                <a:srgbClr val="000000"/>
              </a:buClr>
              <a:buSzPts val="1200"/>
              <a:buFont typeface="Arial"/>
              <a:buChar char="•"/>
            </a:pPr>
            <a:r>
              <a:rPr lang="en-US" sz="1200"/>
              <a:t>Say: </a:t>
            </a:r>
            <a:r>
              <a:rPr i="1" lang="en-US" sz="1200"/>
              <a:t>The word mantle has more than one meaning. In Planet Earth, it means “the layer of Earth between the crust and the core.” I’ll write that definition in the chart. </a:t>
            </a:r>
            <a:endParaRPr/>
          </a:p>
          <a:p>
            <a:pPr indent="-228600" lvl="1" marL="723900" rtl="0" algn="l">
              <a:lnSpc>
                <a:spcPct val="100000"/>
              </a:lnSpc>
              <a:spcBef>
                <a:spcPts val="0"/>
              </a:spcBef>
              <a:spcAft>
                <a:spcPts val="0"/>
              </a:spcAft>
              <a:buClr>
                <a:srgbClr val="000000"/>
              </a:buClr>
              <a:buSzPts val="1200"/>
              <a:buFont typeface="Arial"/>
              <a:buChar char="•"/>
            </a:pPr>
            <a:r>
              <a:rPr lang="en-US" sz="1200"/>
              <a:t>Say: </a:t>
            </a:r>
            <a:r>
              <a:rPr i="1" lang="en-US" sz="1200"/>
              <a:t>Another meaning of mantle is “cloak” or “outer covering.” I’ll complete the sentence in which mantle is used with that meaning.</a:t>
            </a:r>
            <a:endParaRPr i="1"/>
          </a:p>
          <a:p>
            <a:pPr indent="-228600" lvl="0" marL="266700" rtl="0" algn="l">
              <a:lnSpc>
                <a:spcPct val="100000"/>
              </a:lnSpc>
              <a:spcBef>
                <a:spcPts val="0"/>
              </a:spcBef>
              <a:spcAft>
                <a:spcPts val="0"/>
              </a:spcAft>
              <a:buClr>
                <a:srgbClr val="000000"/>
              </a:buClr>
              <a:buSzPts val="1200"/>
              <a:buFont typeface="Arial"/>
              <a:buAutoNum type="arabicPeriod"/>
            </a:pPr>
            <a:r>
              <a:rPr lang="en-US"/>
              <a:t>Have students respond using newly acquired vocabulary as they complete p. 450 of the Student Interactive.</a:t>
            </a:r>
            <a:endParaRPr b="0" sz="1200" u="none" strike="noStrike">
              <a:solidFill>
                <a:srgbClr val="000000"/>
              </a:solidFill>
              <a:latin typeface="Calibri"/>
              <a:ea typeface="Calibri"/>
              <a:cs typeface="Calibri"/>
              <a:sym typeface="Calibri"/>
            </a:endParaRPr>
          </a:p>
        </p:txBody>
      </p:sp>
      <p:sp>
        <p:nvSpPr>
          <p:cNvPr id="450" name="Google Shape;450;g22bc90b6fe0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Introduce the Essential Question for Unit 5: </a:t>
            </a:r>
            <a:r>
              <a:rPr i="1" lang="en-US"/>
              <a:t>Why is it important to understand our planet? </a:t>
            </a:r>
            <a:r>
              <a:rPr lang="en-US"/>
              <a:t>Tell students they will read many texts to learn about the planet. </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Watch the Unit Video – </a:t>
            </a:r>
            <a:r>
              <a:rPr lang="en-US"/>
              <a:t>Tell students that a video combines sound and pictures. Have students watch “Our Planet” and make a list of what they learn about Earth and the people who study it</a:t>
            </a:r>
            <a:r>
              <a:rPr i="1" lang="en-US"/>
              <a:t>.</a:t>
            </a:r>
            <a:r>
              <a:rPr lang="en-US"/>
              <a:t> </a:t>
            </a:r>
            <a:r>
              <a:rPr b="1" i="0" lang="en-US" u="none" strike="noStrike">
                <a:solidFill>
                  <a:srgbClr val="000000"/>
                </a:solidFill>
              </a:rPr>
              <a:t>Click Path: Table of Contents -&gt; Unit 5: Our Traditions -&gt; Unit 5: Introduction -&gt; Unit 5 Video: Our Planet</a:t>
            </a:r>
            <a:endParaRPr b="1"/>
          </a:p>
          <a:p>
            <a:pPr indent="-215900" lvl="0" marL="228600" rtl="0" algn="l">
              <a:lnSpc>
                <a:spcPct val="100000"/>
              </a:lnSpc>
              <a:spcBef>
                <a:spcPts val="0"/>
              </a:spcBef>
              <a:spcAft>
                <a:spcPts val="0"/>
              </a:spcAft>
              <a:buSzPts val="1200"/>
              <a:buFont typeface="Calibri"/>
              <a:buAutoNum type="arabicPeriod"/>
            </a:pPr>
            <a:r>
              <a:rPr lang="en-US"/>
              <a:t>Encourage partners to discuss what they learned about Earth’s features by watching the video. Use the following questions to guide their discussions. </a:t>
            </a:r>
            <a:endParaRPr/>
          </a:p>
          <a:p>
            <a:pPr indent="-215900" lvl="1" marL="685800" rtl="0" algn="l">
              <a:lnSpc>
                <a:spcPct val="100000"/>
              </a:lnSpc>
              <a:spcBef>
                <a:spcPts val="0"/>
              </a:spcBef>
              <a:spcAft>
                <a:spcPts val="0"/>
              </a:spcAft>
              <a:buSzPts val="1200"/>
              <a:buFont typeface="Arial"/>
              <a:buChar char="•"/>
            </a:pPr>
            <a:r>
              <a:rPr lang="en-US"/>
              <a:t>How do the visuals show why scientists study Earth’s features? </a:t>
            </a:r>
            <a:endParaRPr/>
          </a:p>
          <a:p>
            <a:pPr indent="-215900" lvl="1" marL="685800" rtl="0" algn="l">
              <a:lnSpc>
                <a:spcPct val="100000"/>
              </a:lnSpc>
              <a:spcBef>
                <a:spcPts val="0"/>
              </a:spcBef>
              <a:spcAft>
                <a:spcPts val="0"/>
              </a:spcAft>
              <a:buSzPts val="1200"/>
              <a:buFont typeface="Arial"/>
              <a:buChar char="•"/>
            </a:pPr>
            <a:r>
              <a:rPr lang="en-US"/>
              <a:t>What uncommon sounds in the video help you understand more about the planet?</a:t>
            </a:r>
            <a:br>
              <a:rPr lang="en-US"/>
            </a:br>
            <a:endParaRPr/>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b="0" i="0" lang="en-US" u="none" strike="noStrike">
                <a:solidFill>
                  <a:srgbClr val="000000"/>
                </a:solidFill>
                <a:latin typeface="Calibri"/>
                <a:ea typeface="Calibri"/>
                <a:cs typeface="Calibri"/>
                <a:sym typeface="Calibri"/>
              </a:rPr>
              <a:t>Have students complete p. 451 of the Student Interactive.</a:t>
            </a:r>
            <a:endParaRPr>
              <a:latin typeface="Calibri"/>
              <a:ea typeface="Calibri"/>
              <a:cs typeface="Calibri"/>
              <a:sym typeface="Calibri"/>
            </a:endParaRPr>
          </a:p>
        </p:txBody>
      </p:sp>
      <p:sp>
        <p:nvSpPr>
          <p:cNvPr id="464" name="Google Shape;46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Direct students to complete the sentences on p. 456 in the Student Interactive.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Then have students use print or digital resources to list four more words with these Latin roots.</a:t>
            </a:r>
            <a:endParaRPr b="0" i="0" u="none" strike="noStrike">
              <a:solidFill>
                <a:srgbClr val="000000"/>
              </a:solidFill>
              <a:latin typeface="Calibri"/>
              <a:ea typeface="Calibri"/>
              <a:cs typeface="Calibri"/>
              <a:sym typeface="Calibri"/>
            </a:endParaRPr>
          </a:p>
        </p:txBody>
      </p:sp>
      <p:sp>
        <p:nvSpPr>
          <p:cNvPr id="478" name="Google Shape;478;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Explain to students that because of its focus on sound, poetry is meant to be read aloud. It may have a regular beat like a song. This is the poem’s rhythm. Like a song, the rhythm may be fast or slow to complement the emotions or mood of the poem.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Explain that poets use other sound devices like rhyme to emphasize words and enhance the musical quality of the poem. Both rhythm and rhyme make a poem enjoyable to read and listen to.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Explore the sounds of poetry with students. Review p. 462 in the Student Interactive.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Discuss how differently stressed syllables can change the meaning of a word, such as present. Have students clap along to emphasize the regular pattern of the rhythm in the rhyming lines.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Ask: </a:t>
            </a:r>
            <a:r>
              <a:rPr i="1" lang="en-US"/>
              <a:t>What do you notice about the words that end each line? </a:t>
            </a:r>
            <a:r>
              <a:rPr lang="en-US"/>
              <a:t>(They rhyme.)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Display the lines and underline each ending syllable. Point out that in this poem, the rhyme is called end rhyme because the rhyming words are at the end of each line. Emphasize that rhyme can also occur within the lines of a poem.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Invite students to name other words that rhyme with the words on the board to demonstrate understanding of rhyme.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Direct students to the activity at the bottom of p. 462 in the Student Interactive. Have them use a poem from the stack and identify the rhythm and rhyme.</a:t>
            </a:r>
            <a:endParaRPr b="0" i="0" sz="1800" u="none" strike="noStrike">
              <a:solidFill>
                <a:srgbClr val="000000"/>
              </a:solidFill>
              <a:latin typeface="Calibri"/>
              <a:ea typeface="Calibri"/>
              <a:cs typeface="Calibri"/>
              <a:sym typeface="Calibri"/>
            </a:endParaRPr>
          </a:p>
        </p:txBody>
      </p:sp>
      <p:sp>
        <p:nvSpPr>
          <p:cNvPr id="492" name="Google Shape;49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After the genre immersion lesson, students should transition into independent writing. If students need additional opportunities to develop their understanding of the sounds of poetry, have them read aloud poems with a partner and take turns emphasizing the rhythm and rhyme</a:t>
            </a:r>
            <a:endParaRPr/>
          </a:p>
          <a:p>
            <a:pPr indent="-2286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If students struggle, choose one of the following options to provide further support.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Modeled – </a:t>
            </a:r>
            <a:r>
              <a:rPr lang="en-US"/>
              <a:t>Choose a stack text and do a Think Aloud to model identifying rhythm and rhyme in a poem.</a:t>
            </a:r>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Shared – </a:t>
            </a:r>
            <a:r>
              <a:rPr lang="en-US"/>
              <a:t>Have students choose a poem from the stack. Ask them to read one line of a poem aloud and prompt them to identify the stressed syllables that establish the rhythm. Continue as needed. Encourage them to note any rhyming words.</a:t>
            </a:r>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Guided – </a:t>
            </a:r>
            <a:r>
              <a:rPr lang="en-US"/>
              <a:t>Use the poems from the stack to provide explicit instruction line by line to identify the regular pattern of stressed syllables in a poem and words that rhyme.</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Students who show understanding should be encouraged to start writing about their reasons in more detail.</a:t>
            </a:r>
            <a:endParaRPr/>
          </a:p>
          <a:p>
            <a:pPr indent="-2286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At the end of writing time, ask student to </a:t>
            </a:r>
            <a:r>
              <a:rPr lang="en-US"/>
              <a:t>share the orders in which they have arranged their reasons and why they did so.</a:t>
            </a:r>
            <a:endParaRPr b="0" i="0" sz="1800" u="none" strike="noStrike">
              <a:solidFill>
                <a:srgbClr val="000000"/>
              </a:solidFill>
              <a:latin typeface="Calibri"/>
              <a:ea typeface="Calibri"/>
              <a:cs typeface="Calibri"/>
              <a:sym typeface="Calibri"/>
            </a:endParaRPr>
          </a:p>
        </p:txBody>
      </p:sp>
      <p:sp>
        <p:nvSpPr>
          <p:cNvPr id="506" name="Google Shape;50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Remind students that the Latin roots</a:t>
            </a:r>
            <a:r>
              <a:rPr i="1" lang="en-US"/>
              <a:t> gener, port, dur, </a:t>
            </a:r>
            <a:r>
              <a:rPr i="0" lang="en-US"/>
              <a:t>and</a:t>
            </a:r>
            <a:r>
              <a:rPr i="1" lang="en-US"/>
              <a:t> ject </a:t>
            </a:r>
            <a:r>
              <a:rPr lang="en-US"/>
              <a:t>can be found in many English words.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Point out that adding a prefix or a suffix does not generally change the spelling of these roots.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With the class, make a list of common prefixes and affixes that are found in words with Latin roots.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Help students recognize </a:t>
            </a:r>
            <a:r>
              <a:rPr i="1" lang="en-US"/>
              <a:t>trans-, com-, -ous, -ation</a:t>
            </a:r>
            <a:r>
              <a:rPr lang="en-US"/>
              <a:t>, and others.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complete the activity on p. 459 of the Student Interactive. </a:t>
            </a:r>
            <a:endParaRPr b="0" i="0" sz="1800" u="none" strike="noStrike">
              <a:solidFill>
                <a:srgbClr val="000000"/>
              </a:solidFill>
              <a:latin typeface="Calibri"/>
              <a:ea typeface="Calibri"/>
              <a:cs typeface="Calibri"/>
              <a:sym typeface="Calibri"/>
            </a:endParaRPr>
          </a:p>
        </p:txBody>
      </p:sp>
      <p:sp>
        <p:nvSpPr>
          <p:cNvPr id="519" name="Google Shape;519;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Display the table and define relative adverbs as words that join two clauses or sentences and tell </a:t>
            </a:r>
            <a:r>
              <a:rPr i="1" lang="en-US"/>
              <a:t>where, when,</a:t>
            </a:r>
            <a:r>
              <a:rPr i="0" lang="en-US"/>
              <a:t> and </a:t>
            </a:r>
            <a:r>
              <a:rPr i="1" lang="en-US"/>
              <a:t>why</a:t>
            </a:r>
            <a:r>
              <a:rPr lang="en-US"/>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sentence on the board: I do not know ____ the next train arrives at the station. (</a:t>
            </a:r>
            <a:r>
              <a:rPr i="1" lang="en-US"/>
              <a:t>when</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think of a relative adverb that can connect the two clauses.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Go over these questions: </a:t>
            </a:r>
            <a:endParaRPr/>
          </a:p>
          <a:p>
            <a:pPr indent="-285750" lvl="1" marL="781050" rtl="0" algn="l">
              <a:lnSpc>
                <a:spcPct val="100000"/>
              </a:lnSpc>
              <a:spcBef>
                <a:spcPts val="0"/>
              </a:spcBef>
              <a:spcAft>
                <a:spcPts val="0"/>
              </a:spcAft>
              <a:buClr>
                <a:srgbClr val="000000"/>
              </a:buClr>
              <a:buSzPts val="1200"/>
              <a:buFont typeface="Calibri"/>
              <a:buChar char="•"/>
            </a:pPr>
            <a:r>
              <a:rPr lang="en-US"/>
              <a:t>Ask yourself, what needs to be known — </a:t>
            </a:r>
            <a:r>
              <a:rPr i="1" lang="en-US"/>
              <a:t>when, where, </a:t>
            </a:r>
            <a:r>
              <a:rPr i="0" lang="en-US"/>
              <a:t>or</a:t>
            </a:r>
            <a:r>
              <a:rPr i="1" lang="en-US"/>
              <a:t> why</a:t>
            </a:r>
            <a:r>
              <a:rPr lang="en-US"/>
              <a:t>? </a:t>
            </a:r>
            <a:endParaRPr/>
          </a:p>
          <a:p>
            <a:pPr indent="-285750" lvl="1" marL="781050" rtl="0" algn="l">
              <a:lnSpc>
                <a:spcPct val="100000"/>
              </a:lnSpc>
              <a:spcBef>
                <a:spcPts val="0"/>
              </a:spcBef>
              <a:spcAft>
                <a:spcPts val="0"/>
              </a:spcAft>
              <a:buClr>
                <a:srgbClr val="000000"/>
              </a:buClr>
              <a:buSzPts val="1200"/>
              <a:buFont typeface="Calibri"/>
              <a:buChar char="•"/>
            </a:pPr>
            <a:r>
              <a:rPr lang="en-US"/>
              <a:t>Fill in one of the relative adverbs. </a:t>
            </a:r>
            <a:endParaRPr/>
          </a:p>
          <a:p>
            <a:pPr indent="-285750" lvl="1" marL="781050" rtl="0" algn="l">
              <a:lnSpc>
                <a:spcPct val="100000"/>
              </a:lnSpc>
              <a:spcBef>
                <a:spcPts val="0"/>
              </a:spcBef>
              <a:spcAft>
                <a:spcPts val="0"/>
              </a:spcAft>
              <a:buClr>
                <a:srgbClr val="000000"/>
              </a:buClr>
              <a:buSzPts val="1200"/>
              <a:buFont typeface="Calibri"/>
              <a:buChar char="•"/>
            </a:pPr>
            <a:r>
              <a:rPr lang="en-US"/>
              <a:t>Read the sentence to make sure that it makes sense.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 pairs to ask each other </a:t>
            </a:r>
            <a:r>
              <a:rPr i="1" lang="en-US"/>
              <a:t>where, when, </a:t>
            </a:r>
            <a:r>
              <a:rPr i="0" lang="en-US"/>
              <a:t>and</a:t>
            </a:r>
            <a:r>
              <a:rPr i="1" lang="en-US"/>
              <a:t> why </a:t>
            </a:r>
            <a:r>
              <a:rPr lang="en-US"/>
              <a:t>questions, then answer them in complete sentences using relative adverbs.</a:t>
            </a:r>
            <a:endParaRPr i="0" u="none" strike="noStrike">
              <a:solidFill>
                <a:srgbClr val="000000"/>
              </a:solidFill>
            </a:endParaRPr>
          </a:p>
        </p:txBody>
      </p:sp>
      <p:sp>
        <p:nvSpPr>
          <p:cNvPr id="533" name="Google Shape;53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that authors of informational text often use text features to organize or clarify information. By analyzing characteristics and structures of informational text such as graphic and print text features, readers can better understand important ideas in the text. </a:t>
            </a:r>
            <a:endParaRPr/>
          </a:p>
          <a:p>
            <a:pPr indent="-228600" lvl="1" marL="685800" rtl="0" algn="l">
              <a:lnSpc>
                <a:spcPct val="100000"/>
              </a:lnSpc>
              <a:spcBef>
                <a:spcPts val="0"/>
              </a:spcBef>
              <a:spcAft>
                <a:spcPts val="0"/>
              </a:spcAft>
              <a:buClr>
                <a:srgbClr val="000000"/>
              </a:buClr>
              <a:buSzPts val="1200"/>
              <a:buFont typeface="Arial"/>
              <a:buChar char="•"/>
            </a:pPr>
            <a:r>
              <a:rPr lang="en-US"/>
              <a:t>Pay attention to the text features that appear in the text. </a:t>
            </a:r>
            <a:endParaRPr/>
          </a:p>
          <a:p>
            <a:pPr indent="-228600" lvl="1" marL="685800" rtl="0" algn="l">
              <a:lnSpc>
                <a:spcPct val="100000"/>
              </a:lnSpc>
              <a:spcBef>
                <a:spcPts val="0"/>
              </a:spcBef>
              <a:spcAft>
                <a:spcPts val="0"/>
              </a:spcAft>
              <a:buClr>
                <a:srgbClr val="000000"/>
              </a:buClr>
              <a:buSzPts val="1200"/>
              <a:buFont typeface="Arial"/>
              <a:buChar char="•"/>
            </a:pPr>
            <a:r>
              <a:rPr lang="en-US"/>
              <a:t>Analyze the text features and how they connect to details in the text. </a:t>
            </a:r>
            <a:endParaRPr/>
          </a:p>
          <a:p>
            <a:pPr indent="-228600" lvl="1" marL="685800" rtl="0" algn="l">
              <a:lnSpc>
                <a:spcPct val="100000"/>
              </a:lnSpc>
              <a:spcBef>
                <a:spcPts val="0"/>
              </a:spcBef>
              <a:spcAft>
                <a:spcPts val="0"/>
              </a:spcAft>
              <a:buClr>
                <a:srgbClr val="000000"/>
              </a:buClr>
              <a:buSzPts val="1200"/>
              <a:buFont typeface="Arial"/>
              <a:buChar char="•"/>
            </a:pPr>
            <a:r>
              <a:rPr lang="en-US"/>
              <a:t>Ask yourself what purpose the author is trying to achieve with each text feature.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Close Read note on p. 438 to model the thinking behind analyzing text features. </a:t>
            </a:r>
            <a:endParaRPr/>
          </a:p>
          <a:p>
            <a:pPr indent="-228600" lvl="1" marL="685800" rtl="0" algn="l">
              <a:lnSpc>
                <a:spcPct val="100000"/>
              </a:lnSpc>
              <a:spcBef>
                <a:spcPts val="0"/>
              </a:spcBef>
              <a:spcAft>
                <a:spcPts val="0"/>
              </a:spcAft>
              <a:buClr>
                <a:srgbClr val="000000"/>
              </a:buClr>
              <a:buSzPts val="1200"/>
              <a:buFont typeface="Arial"/>
              <a:buChar char="•"/>
            </a:pPr>
            <a:r>
              <a:rPr lang="en-US"/>
              <a:t>Say: </a:t>
            </a:r>
            <a:r>
              <a:rPr i="1" lang="en-US"/>
              <a:t>What text features appear in Planet Earth? On page 438, I see a diagram of Earth. I’ll underline text details that are clarified by the diagram. I’ll write those details in the chart under “My Annotations.” </a:t>
            </a:r>
            <a:endParaRPr/>
          </a:p>
          <a:p>
            <a:pPr indent="-228600" lvl="1" marL="685800" rtl="0" algn="l">
              <a:lnSpc>
                <a:spcPct val="100000"/>
              </a:lnSpc>
              <a:spcBef>
                <a:spcPts val="0"/>
              </a:spcBef>
              <a:spcAft>
                <a:spcPts val="0"/>
              </a:spcAft>
              <a:buClr>
                <a:srgbClr val="000000"/>
              </a:buClr>
              <a:buSzPts val="1200"/>
              <a:buFont typeface="Arial"/>
              <a:buChar char="•"/>
            </a:pPr>
            <a:r>
              <a:rPr lang="en-US"/>
              <a:t>Say: </a:t>
            </a:r>
            <a:r>
              <a:rPr i="1" lang="en-US"/>
              <a:t>Next, I’ll think about why the author included the diagram. I think it’s to explain Earth’s structure. I will write this purpose in the chart under “Purpose of Feature.” </a:t>
            </a:r>
            <a:endParaRPr/>
          </a:p>
          <a:p>
            <a:pPr indent="-228600" lvl="1" marL="685800" rtl="0" algn="l">
              <a:lnSpc>
                <a:spcPct val="100000"/>
              </a:lnSpc>
              <a:spcBef>
                <a:spcPts val="0"/>
              </a:spcBef>
              <a:spcAft>
                <a:spcPts val="0"/>
              </a:spcAft>
              <a:buClr>
                <a:srgbClr val="000000"/>
              </a:buClr>
              <a:buSzPts val="1200"/>
              <a:buFont typeface="Arial"/>
              <a:buChar char="•"/>
            </a:pPr>
            <a:r>
              <a:rPr lang="en-US"/>
              <a:t>Have students move on to the diagram of water movement on p. 440 and underline text details in paragraph 5 that are illustrated by the diagram. Then have them demonstrate understanding of characteristics and structures of informational text by writing those details and the purpose of the diagram in the chart.</a:t>
            </a:r>
            <a:endParaRPr i="1"/>
          </a:p>
        </p:txBody>
      </p:sp>
      <p:sp>
        <p:nvSpPr>
          <p:cNvPr id="556" name="Google Shape;556;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41300" rtl="0" algn="l">
              <a:lnSpc>
                <a:spcPct val="100000"/>
              </a:lnSpc>
              <a:spcBef>
                <a:spcPts val="0"/>
              </a:spcBef>
              <a:spcAft>
                <a:spcPts val="0"/>
              </a:spcAft>
              <a:buSzPts val="1000"/>
              <a:buFont typeface="Calibri"/>
              <a:buAutoNum type="arabicPeriod"/>
            </a:pPr>
            <a:r>
              <a:rPr lang="en-US"/>
              <a:t>Have students annotate the text using the Close Read notes for Analyze Text Features.</a:t>
            </a:r>
            <a:endParaRPr/>
          </a:p>
          <a:p>
            <a:pPr indent="-228600" lvl="0" marL="241300" rtl="0" algn="l">
              <a:lnSpc>
                <a:spcPct val="100000"/>
              </a:lnSpc>
              <a:spcBef>
                <a:spcPts val="0"/>
              </a:spcBef>
              <a:spcAft>
                <a:spcPts val="0"/>
              </a:spcAft>
              <a:buSzPts val="1200"/>
              <a:buFont typeface="Calibri"/>
              <a:buAutoNum type="arabicPeriod"/>
            </a:pPr>
            <a:r>
              <a:rPr lang="en-US"/>
              <a:t>Ask students to describe what characteristics and structures of informational text are present on the page. Possible response: Text features that support understanding, including diagrams, captions, and headings. </a:t>
            </a:r>
            <a:endParaRPr/>
          </a:p>
          <a:p>
            <a:pPr indent="-228600" lvl="0" marL="241300" rtl="0" algn="l">
              <a:lnSpc>
                <a:spcPct val="100000"/>
              </a:lnSpc>
              <a:spcBef>
                <a:spcPts val="0"/>
              </a:spcBef>
              <a:spcAft>
                <a:spcPts val="0"/>
              </a:spcAft>
              <a:buSzPts val="1200"/>
              <a:buFont typeface="Calibri"/>
              <a:buAutoNum type="arabicPeriod"/>
            </a:pPr>
            <a:r>
              <a:rPr lang="en-US"/>
              <a:t>Have students scan paragraph 5 to find and underline text details that relate to the diagram. See student page for possible responses. Ask students to explain how these details are illustrated by the diagram.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Possible response: The details are illustrated by the upward and downward blue arrows in the diagram. DOK 2</a:t>
            </a:r>
            <a:endParaRPr/>
          </a:p>
        </p:txBody>
      </p:sp>
      <p:sp>
        <p:nvSpPr>
          <p:cNvPr id="569" name="Google Shape;569;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Have students annotate the text using the Close Read notes for Analyze Text Features.</a:t>
            </a:r>
            <a:endParaRPr/>
          </a:p>
          <a:p>
            <a:pPr indent="-228600" lvl="0" marL="241300" rtl="0" algn="l">
              <a:lnSpc>
                <a:spcPct val="100000"/>
              </a:lnSpc>
              <a:spcBef>
                <a:spcPts val="0"/>
              </a:spcBef>
              <a:spcAft>
                <a:spcPts val="0"/>
              </a:spcAft>
              <a:buSzPts val="1200"/>
              <a:buFont typeface="Calibri"/>
              <a:buAutoNum type="arabicPeriod"/>
            </a:pPr>
            <a:r>
              <a:rPr lang="en-US"/>
              <a:t>Remind students to focus on the heading, diagram, and caption to quickly identify the topic. Then have them scan paragraphs 9–10 to underline a sentence about that topic. See student page for possible responses. </a:t>
            </a:r>
            <a:endParaRPr/>
          </a:p>
          <a:p>
            <a:pPr indent="-228600" lvl="0" marL="241300" rtl="0" algn="l">
              <a:lnSpc>
                <a:spcPct val="100000"/>
              </a:lnSpc>
              <a:spcBef>
                <a:spcPts val="0"/>
              </a:spcBef>
              <a:spcAft>
                <a:spcPts val="0"/>
              </a:spcAft>
              <a:buSzPts val="1200"/>
              <a:buFont typeface="Calibri"/>
              <a:buAutoNum type="arabicPeriod"/>
            </a:pPr>
            <a:r>
              <a:rPr lang="en-US"/>
              <a:t>Ask students to use what they know about the characteristics and structures of informational text, including text features, to explain how the sentence helps them grasp the topic. </a:t>
            </a:r>
            <a:endParaRPr/>
          </a:p>
          <a:p>
            <a:pPr indent="0" lvl="0"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Possible response: The information relates to the text features and helps me understand the function of Earth’s atmosphere. DOK 2</a:t>
            </a:r>
            <a:endParaRPr/>
          </a:p>
        </p:txBody>
      </p:sp>
      <p:sp>
        <p:nvSpPr>
          <p:cNvPr id="582" name="Google Shape;582;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Review the Unit Goals on p. 430 of the Student Interactive. </a:t>
            </a:r>
            <a:endParaRPr/>
          </a:p>
          <a:p>
            <a:pPr indent="-190500" lvl="1" marL="685800" rtl="0" algn="l">
              <a:lnSpc>
                <a:spcPct val="100000"/>
              </a:lnSpc>
              <a:spcBef>
                <a:spcPts val="0"/>
              </a:spcBef>
              <a:spcAft>
                <a:spcPts val="0"/>
              </a:spcAft>
              <a:buClr>
                <a:srgbClr val="000000"/>
              </a:buClr>
              <a:buSzPts val="1200"/>
              <a:buFont typeface="Arial"/>
              <a:buChar char="•"/>
            </a:pPr>
            <a:r>
              <a:rPr lang="en-US"/>
              <a:t>Have students rate how well they think they already meet the unit goals. </a:t>
            </a:r>
            <a:endParaRPr/>
          </a:p>
          <a:p>
            <a:pPr indent="-190500" lvl="1" marL="685800" rtl="0" algn="l">
              <a:lnSpc>
                <a:spcPct val="100000"/>
              </a:lnSpc>
              <a:spcBef>
                <a:spcPts val="0"/>
              </a:spcBef>
              <a:spcAft>
                <a:spcPts val="0"/>
              </a:spcAft>
              <a:buClr>
                <a:srgbClr val="000000"/>
              </a:buClr>
              <a:buSzPts val="1200"/>
              <a:buFont typeface="Arial"/>
              <a:buChar char="•"/>
            </a:pPr>
            <a:r>
              <a:rPr lang="en-US"/>
              <a:t>Have them use their ratings to reflect on how well they are meeting their personal learning goals during the unit.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Students will revisit their ratings in Week 6.</a:t>
            </a:r>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Have students annotate the text using the Close Read notes for Analyze Text Features.</a:t>
            </a:r>
            <a:endParaRPr/>
          </a:p>
          <a:p>
            <a:pPr indent="-228600" lvl="0" marL="241300" rtl="0" algn="l">
              <a:lnSpc>
                <a:spcPct val="100000"/>
              </a:lnSpc>
              <a:spcBef>
                <a:spcPts val="0"/>
              </a:spcBef>
              <a:spcAft>
                <a:spcPts val="0"/>
              </a:spcAft>
              <a:buSzPts val="1200"/>
              <a:buFont typeface="Calibri"/>
              <a:buAutoNum type="arabicPeriod"/>
            </a:pPr>
            <a:r>
              <a:rPr lang="en-US"/>
              <a:t>Remind students that photos help readers of articles and nonfiction books visualize and grasp facts or ideas the author relates. Have students look at the photo and scan the caption and the text to underline details about equipment that can penetrate Earth’s mantle. See student page for possible responses. </a:t>
            </a:r>
            <a:endParaRPr/>
          </a:p>
          <a:p>
            <a:pPr indent="-228600" lvl="0" marL="241300" rtl="0" algn="l">
              <a:lnSpc>
                <a:spcPct val="100000"/>
              </a:lnSpc>
              <a:spcBef>
                <a:spcPts val="0"/>
              </a:spcBef>
              <a:spcAft>
                <a:spcPts val="0"/>
              </a:spcAft>
              <a:buSzPts val="1200"/>
              <a:buFont typeface="Calibri"/>
              <a:buAutoNum type="arabicPeriod"/>
            </a:pPr>
            <a:r>
              <a:rPr lang="en-US"/>
              <a:t>Ask students how the details they underlined help clarify information in the photo.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Possible response: The caption clarifies that the photo shows a deep-ocean drilling vessel. The text details also help clarify this idea because they explain why the drill is on a ship. DOK 2</a:t>
            </a:r>
            <a:endParaRPr/>
          </a:p>
        </p:txBody>
      </p:sp>
      <p:sp>
        <p:nvSpPr>
          <p:cNvPr id="595" name="Google Shape;595;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Have students annotate the text using the Close Read notes for Analyze Text Features.</a:t>
            </a:r>
            <a:endParaRPr/>
          </a:p>
          <a:p>
            <a:pPr indent="-228600" lvl="0" marL="241300" rtl="0" algn="l">
              <a:lnSpc>
                <a:spcPct val="100000"/>
              </a:lnSpc>
              <a:spcBef>
                <a:spcPts val="0"/>
              </a:spcBef>
              <a:spcAft>
                <a:spcPts val="0"/>
              </a:spcAft>
              <a:buSzPts val="1200"/>
              <a:buFont typeface="Calibri"/>
              <a:buAutoNum type="arabicPeriod"/>
            </a:pPr>
            <a:r>
              <a:rPr lang="en-US"/>
              <a:t>Have students scan the photo caption and underline details about scientists studying Earth. See student page for possible responses. </a:t>
            </a:r>
            <a:endParaRPr/>
          </a:p>
          <a:p>
            <a:pPr indent="-228600" lvl="0" marL="241300" rtl="0" algn="l">
              <a:lnSpc>
                <a:spcPct val="100000"/>
              </a:lnSpc>
              <a:spcBef>
                <a:spcPts val="0"/>
              </a:spcBef>
              <a:spcAft>
                <a:spcPts val="0"/>
              </a:spcAft>
              <a:buSzPts val="1200"/>
              <a:buFont typeface="Calibri"/>
              <a:buAutoNum type="arabicPeriod"/>
            </a:pPr>
            <a:r>
              <a:rPr lang="en-US"/>
              <a:t>Ask students to explain what the detail they underlined tells them about how scientists study Earth. </a:t>
            </a:r>
            <a:endParaRPr/>
          </a:p>
          <a:p>
            <a:pPr indent="0" lvl="0"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Possible response: The caption explains that scientists use specialized technology to study the Earth. DOK 1</a:t>
            </a:r>
            <a:endParaRPr/>
          </a:p>
        </p:txBody>
      </p:sp>
      <p:sp>
        <p:nvSpPr>
          <p:cNvPr id="608" name="Google Shape;608;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Have students annotate the text using the Close Read notes for Analyze Text Features.</a:t>
            </a:r>
            <a:endParaRPr/>
          </a:p>
          <a:p>
            <a:pPr indent="-228600" lvl="0" marL="241300" rtl="0" algn="l">
              <a:lnSpc>
                <a:spcPct val="100000"/>
              </a:lnSpc>
              <a:spcBef>
                <a:spcPts val="0"/>
              </a:spcBef>
              <a:spcAft>
                <a:spcPts val="0"/>
              </a:spcAft>
              <a:buSzPts val="1200"/>
              <a:buFont typeface="Calibri"/>
              <a:buAutoNum type="arabicPeriod"/>
            </a:pPr>
            <a:r>
              <a:rPr lang="en-US"/>
              <a:t> then ask students to use their annotations to complete the chart on p. 452.</a:t>
            </a:r>
            <a:endParaRPr/>
          </a:p>
          <a:p>
            <a:pPr indent="0" lvl="0" marL="457200" rtl="0" algn="l">
              <a:lnSpc>
                <a:spcPct val="100000"/>
              </a:lnSpc>
              <a:spcBef>
                <a:spcPts val="0"/>
              </a:spcBef>
              <a:spcAft>
                <a:spcPts val="0"/>
              </a:spcAft>
              <a:buSzPts val="1400"/>
              <a:buNone/>
            </a:pPr>
            <a:r>
              <a:t/>
            </a:r>
            <a:endParaRPr/>
          </a:p>
        </p:txBody>
      </p:sp>
      <p:sp>
        <p:nvSpPr>
          <p:cNvPr id="621" name="Google Shape;621;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In an informational text, readers should be prepared to recognize a variety of different text structures. </a:t>
            </a:r>
            <a:endParaRPr/>
          </a:p>
          <a:p>
            <a:pPr indent="-215900" lvl="1" marL="685800" rtl="0" algn="l">
              <a:lnSpc>
                <a:spcPct val="100000"/>
              </a:lnSpc>
              <a:spcBef>
                <a:spcPts val="0"/>
              </a:spcBef>
              <a:spcAft>
                <a:spcPts val="0"/>
              </a:spcAft>
              <a:buSzPts val="1200"/>
              <a:buFont typeface="Arial"/>
              <a:buChar char="•"/>
            </a:pPr>
            <a:r>
              <a:rPr lang="en-US"/>
              <a:t>A </a:t>
            </a:r>
            <a:r>
              <a:rPr b="1" lang="en-US"/>
              <a:t>chronological</a:t>
            </a:r>
            <a:r>
              <a:rPr lang="en-US"/>
              <a:t> text structure lists story events in time order, with the first event coming first, the second event second, and so on. </a:t>
            </a:r>
            <a:endParaRPr/>
          </a:p>
          <a:p>
            <a:pPr indent="-215900" lvl="1" marL="685800" rtl="0" algn="l">
              <a:lnSpc>
                <a:spcPct val="100000"/>
              </a:lnSpc>
              <a:spcBef>
                <a:spcPts val="0"/>
              </a:spcBef>
              <a:spcAft>
                <a:spcPts val="0"/>
              </a:spcAft>
              <a:buSzPts val="1200"/>
              <a:buFont typeface="Arial"/>
              <a:buChar char="•"/>
            </a:pPr>
            <a:r>
              <a:rPr lang="en-US"/>
              <a:t>A </a:t>
            </a:r>
            <a:r>
              <a:rPr b="1" lang="en-US"/>
              <a:t>compare-and-contrast</a:t>
            </a:r>
            <a:r>
              <a:rPr lang="en-US"/>
              <a:t> structure compares characteristics of two different items one by one. </a:t>
            </a:r>
            <a:endParaRPr/>
          </a:p>
          <a:p>
            <a:pPr indent="-215900" lvl="1" marL="685800" rtl="0" algn="l">
              <a:lnSpc>
                <a:spcPct val="100000"/>
              </a:lnSpc>
              <a:spcBef>
                <a:spcPts val="0"/>
              </a:spcBef>
              <a:spcAft>
                <a:spcPts val="0"/>
              </a:spcAft>
              <a:buSzPts val="1200"/>
              <a:buFont typeface="Arial"/>
              <a:buChar char="•"/>
            </a:pPr>
            <a:r>
              <a:rPr lang="en-US"/>
              <a:t>A </a:t>
            </a:r>
            <a:r>
              <a:rPr b="1" lang="en-US"/>
              <a:t>cause-and-effect </a:t>
            </a:r>
            <a:r>
              <a:rPr lang="en-US"/>
              <a:t>structure can show a small number of causes producing many effects, or multiple causes producing a small number of effects. </a:t>
            </a:r>
            <a:endParaRPr/>
          </a:p>
          <a:p>
            <a:pPr indent="-215900" lvl="1" marL="685800" rtl="0" algn="l">
              <a:lnSpc>
                <a:spcPct val="100000"/>
              </a:lnSpc>
              <a:spcBef>
                <a:spcPts val="0"/>
              </a:spcBef>
              <a:spcAft>
                <a:spcPts val="0"/>
              </a:spcAft>
              <a:buSzPts val="1200"/>
              <a:buFont typeface="Arial"/>
              <a:buChar char="•"/>
            </a:pPr>
            <a:r>
              <a:rPr lang="en-US"/>
              <a:t>A </a:t>
            </a:r>
            <a:r>
              <a:rPr b="1" lang="en-US"/>
              <a:t>problem-and-solution</a:t>
            </a:r>
            <a:r>
              <a:rPr lang="en-US"/>
              <a:t> text structure identifies a problem, builds a case by collecting supporting evidence, organizes the evidence into a logical sequence, then draws a single solution. </a:t>
            </a:r>
            <a:endParaRPr/>
          </a:p>
          <a:p>
            <a:pPr indent="-215900" lvl="1" marL="685800" rtl="0" algn="l">
              <a:lnSpc>
                <a:spcPct val="100000"/>
              </a:lnSpc>
              <a:spcBef>
                <a:spcPts val="0"/>
              </a:spcBef>
              <a:spcAft>
                <a:spcPts val="0"/>
              </a:spcAft>
              <a:buSzPts val="1200"/>
              <a:buFont typeface="Arial"/>
              <a:buChar char="•"/>
            </a:pPr>
            <a:r>
              <a:rPr lang="en-US"/>
              <a:t>A </a:t>
            </a:r>
            <a:r>
              <a:rPr b="1" lang="en-US"/>
              <a:t>descriptive</a:t>
            </a:r>
            <a:r>
              <a:rPr lang="en-US"/>
              <a:t> structure describes as many characteristics as possible and lets the reader connect the dots and draw a conclusion. </a:t>
            </a:r>
            <a:endParaRPr/>
          </a:p>
          <a:p>
            <a:pPr indent="-215900" lvl="0" marL="228600" rtl="0" algn="l">
              <a:lnSpc>
                <a:spcPct val="100000"/>
              </a:lnSpc>
              <a:spcBef>
                <a:spcPts val="0"/>
              </a:spcBef>
              <a:spcAft>
                <a:spcPts val="0"/>
              </a:spcAft>
              <a:buSzPts val="1200"/>
              <a:buFont typeface="Arial"/>
              <a:buAutoNum type="arabicPeriod"/>
            </a:pPr>
            <a:r>
              <a:rPr lang="en-US"/>
              <a:t>Model this strategy for identifying and analyzing text structure on p. 458 in the Student Interactive. </a:t>
            </a:r>
            <a:endParaRPr/>
          </a:p>
          <a:p>
            <a:pPr indent="-215900" lvl="1" marL="685800" rtl="0" algn="l">
              <a:lnSpc>
                <a:spcPct val="100000"/>
              </a:lnSpc>
              <a:spcBef>
                <a:spcPts val="0"/>
              </a:spcBef>
              <a:spcAft>
                <a:spcPts val="0"/>
              </a:spcAft>
              <a:buSzPts val="1200"/>
              <a:buFont typeface="Arial"/>
              <a:buAutoNum type="arabicPeriod"/>
            </a:pPr>
            <a:r>
              <a:rPr lang="en-US"/>
              <a:t>Say: </a:t>
            </a:r>
            <a:r>
              <a:rPr i="1" lang="en-US"/>
              <a:t>I first identify what the topic is and look at headings to see how the text is organized. </a:t>
            </a:r>
            <a:endParaRPr/>
          </a:p>
          <a:p>
            <a:pPr indent="-215900" lvl="1" marL="685800" rtl="0" algn="l">
              <a:lnSpc>
                <a:spcPct val="100000"/>
              </a:lnSpc>
              <a:spcBef>
                <a:spcPts val="0"/>
              </a:spcBef>
              <a:spcAft>
                <a:spcPts val="0"/>
              </a:spcAft>
              <a:buSzPts val="1200"/>
              <a:buFont typeface="Arial"/>
              <a:buAutoNum type="arabicPeriod"/>
            </a:pPr>
            <a:r>
              <a:rPr lang="en-US"/>
              <a:t>Say:</a:t>
            </a:r>
            <a:r>
              <a:rPr i="1" lang="en-US"/>
              <a:t> I try to match the text to a text structure by going through each text structure one by one. Is information presented in a time sequence? If so, I have a chronological text structure. If the text identifies aspects of two different items side by side, I have a compare-and-contrast text structure. I go through a similar process for the other structures. </a:t>
            </a:r>
            <a:endParaRPr/>
          </a:p>
        </p:txBody>
      </p:sp>
      <p:sp>
        <p:nvSpPr>
          <p:cNvPr id="635" name="Google Shape;635;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Ask students to go through the selection, paying attention to the author’s use of headings. </a:t>
            </a:r>
            <a:endParaRPr/>
          </a:p>
          <a:p>
            <a:pPr indent="-215900" lvl="0" marL="228600" rtl="0" algn="l">
              <a:lnSpc>
                <a:spcPct val="100000"/>
              </a:lnSpc>
              <a:spcBef>
                <a:spcPts val="0"/>
              </a:spcBef>
              <a:spcAft>
                <a:spcPts val="0"/>
              </a:spcAft>
              <a:buSzPts val="1200"/>
              <a:buFont typeface="Arial"/>
              <a:buAutoNum type="arabicPeriod"/>
            </a:pPr>
            <a:r>
              <a:rPr lang="en-US"/>
              <a:t>Explain that headings can provide clues to text structure. </a:t>
            </a:r>
            <a:endParaRPr/>
          </a:p>
          <a:p>
            <a:pPr indent="-215900" lvl="0" marL="228600" rtl="0" algn="l">
              <a:lnSpc>
                <a:spcPct val="100000"/>
              </a:lnSpc>
              <a:spcBef>
                <a:spcPts val="0"/>
              </a:spcBef>
              <a:spcAft>
                <a:spcPts val="0"/>
              </a:spcAft>
              <a:buSzPts val="1200"/>
              <a:buFont typeface="Arial"/>
              <a:buAutoNum type="arabicPeriod"/>
            </a:pPr>
            <a:r>
              <a:rPr lang="en-US"/>
              <a:t>Then have students complete the activities on p. 457.</a:t>
            </a:r>
            <a:endParaRPr i="1"/>
          </a:p>
        </p:txBody>
      </p:sp>
      <p:sp>
        <p:nvSpPr>
          <p:cNvPr id="648" name="Google Shape;648;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Remind students that they can come up with a reasonable definition of a word by combining the meanings of the Latin root, prefixes, and suffixes.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Display the following words: </a:t>
            </a:r>
            <a:r>
              <a:rPr i="1" lang="en-US"/>
              <a:t>duration, export, rejection, generational, projectile</a:t>
            </a:r>
            <a:r>
              <a:rPr lang="en-US"/>
              <a:t>.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Ask students to identify the Latin root and any prefixes or suffixes, and to provide a reasonable definition of each word.</a:t>
            </a:r>
            <a:endParaRPr/>
          </a:p>
          <a:p>
            <a:pPr indent="-213359" lvl="0" marL="228600" rtl="0" algn="l">
              <a:lnSpc>
                <a:spcPct val="100000"/>
              </a:lnSpc>
              <a:spcBef>
                <a:spcPts val="0"/>
              </a:spcBef>
              <a:spcAft>
                <a:spcPts val="0"/>
              </a:spcAft>
              <a:buClr>
                <a:schemeClr val="dk1"/>
              </a:buClr>
              <a:buSzPts val="1200"/>
              <a:buAutoNum type="arabicPeriod"/>
            </a:pPr>
            <a:r>
              <a:rPr lang="en-US"/>
              <a:t>Have students complete Word Study p. 177 from the Resource Download Center.  </a:t>
            </a:r>
            <a:r>
              <a:rPr b="1" lang="en-US"/>
              <a:t>Click path: Table of Contents -&gt; Resource Download Center -&gt; Word Study -&gt; U5W1 Word Study</a:t>
            </a:r>
            <a:endParaRPr b="1"/>
          </a:p>
          <a:p>
            <a:pPr indent="0" lvl="0" marL="0" rtl="0" algn="l">
              <a:lnSpc>
                <a:spcPct val="100000"/>
              </a:lnSpc>
              <a:spcBef>
                <a:spcPts val="0"/>
              </a:spcBef>
              <a:spcAft>
                <a:spcPts val="0"/>
              </a:spcAft>
              <a:buSzPts val="1400"/>
              <a:buNone/>
            </a:pPr>
            <a:r>
              <a:t/>
            </a:r>
            <a:endParaRPr/>
          </a:p>
        </p:txBody>
      </p:sp>
      <p:sp>
        <p:nvSpPr>
          <p:cNvPr id="661" name="Google Shape;661;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Explain that poetry, unlike other formal written genres, does not need to follow formal writing conventions. Poets may write in complete sentences, but they do not have to. Instead, they separate ideas into lines and stanzas.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Ask: </a:t>
            </a:r>
            <a:r>
              <a:rPr i="1" lang="en-US"/>
              <a:t>How is poetry different from other genres? </a:t>
            </a:r>
            <a:r>
              <a:rPr lang="en-US"/>
              <a:t>After students share answers, direct their attention to p. 463 in the Student Interactive. </a:t>
            </a:r>
            <a:endParaRPr/>
          </a:p>
          <a:p>
            <a:pPr indent="-228600" lvl="1" marL="685800" rtl="0" algn="l">
              <a:lnSpc>
                <a:spcPct val="100000"/>
              </a:lnSpc>
              <a:spcBef>
                <a:spcPts val="0"/>
              </a:spcBef>
              <a:spcAft>
                <a:spcPts val="0"/>
              </a:spcAft>
              <a:buClr>
                <a:srgbClr val="000000"/>
              </a:buClr>
              <a:buSzPts val="1200"/>
              <a:buFont typeface="Arial"/>
              <a:buChar char="•"/>
            </a:pPr>
            <a:r>
              <a:rPr lang="en-US"/>
              <a:t>Invite students to share some of their favorite and most memorable lines from poems they have read so far. Record them on the board. Then note whether the line is a complete sentence with a subject and verb. Discuss what makes the line memorable or unique. </a:t>
            </a:r>
            <a:endParaRPr/>
          </a:p>
          <a:p>
            <a:pPr indent="-228600" lvl="1" marL="685800" rtl="0" algn="l">
              <a:lnSpc>
                <a:spcPct val="100000"/>
              </a:lnSpc>
              <a:spcBef>
                <a:spcPts val="0"/>
              </a:spcBef>
              <a:spcAft>
                <a:spcPts val="0"/>
              </a:spcAft>
              <a:buClr>
                <a:srgbClr val="000000"/>
              </a:buClr>
              <a:buSzPts val="1200"/>
              <a:buFont typeface="Arial"/>
              <a:buChar char="•"/>
            </a:pPr>
            <a:r>
              <a:rPr lang="en-US"/>
              <a:t>Write or show a stanza from a poem to students. Read the lines aloud, and ask students to notice the pauses as you read. Pay attention to punctuation; give a short pause at commas and a longer pause at end punctuation. Discuss the pauses with students.</a:t>
            </a:r>
            <a:endParaRPr/>
          </a:p>
          <a:p>
            <a:pPr indent="-228600" lvl="1" marL="685800" rtl="0" algn="l">
              <a:lnSpc>
                <a:spcPct val="100000"/>
              </a:lnSpc>
              <a:spcBef>
                <a:spcPts val="0"/>
              </a:spcBef>
              <a:spcAft>
                <a:spcPts val="0"/>
              </a:spcAft>
              <a:buClr>
                <a:srgbClr val="000000"/>
              </a:buClr>
              <a:buSzPts val="1200"/>
              <a:buFont typeface="Arial"/>
              <a:buChar char="•"/>
            </a:pPr>
            <a:r>
              <a:rPr lang="en-US"/>
              <a:t>Invite students to notice other aspects of a poem’s written form. Ask: </a:t>
            </a:r>
            <a:r>
              <a:rPr i="1" lang="en-US"/>
              <a:t>Why do you think the poet ended the line with these words?</a:t>
            </a:r>
            <a:r>
              <a:rPr lang="en-US"/>
              <a:t> (To establish rhyme, to end on an important words, to create an image, to finish a thought, or lead to the next idea)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Direct students to complete the activity on p. 463 in the Student Interactive.</a:t>
            </a:r>
            <a:endParaRPr/>
          </a:p>
        </p:txBody>
      </p:sp>
      <p:sp>
        <p:nvSpPr>
          <p:cNvPr id="677" name="Google Shape;677;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After the lesson, students should transition into independent writing. They should refer back to the stack to help them think about what type of poem to write and characteristics related to its form (length of lines, number of stanzas, and use of lines to establish ideas).</a:t>
            </a:r>
            <a:endParaRPr/>
          </a:p>
          <a:p>
            <a:pPr indent="-2286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If students struggle, choose one of the following options to provide further support.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Modeled - Choose a poem from the text and do a Think Aloud to model how the written form guides how the poem is read aloud. </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choose a poem from the stack. Prompt students to note the number of lines in the stanza and the punctuation and writing conventions used. Then prompt students to read the poem aloud, paying attention to these features.</a:t>
            </a:r>
            <a:endParaRPr/>
          </a:p>
          <a:p>
            <a:pPr indent="-228600" lvl="1" marL="685800" rtl="0" algn="l">
              <a:lnSpc>
                <a:spcPct val="100000"/>
              </a:lnSpc>
              <a:spcBef>
                <a:spcPts val="0"/>
              </a:spcBef>
              <a:spcAft>
                <a:spcPts val="0"/>
              </a:spcAft>
              <a:buClr>
                <a:srgbClr val="000000"/>
              </a:buClr>
              <a:buSzPts val="1200"/>
              <a:buFont typeface="Arial"/>
              <a:buChar char="•"/>
            </a:pPr>
            <a:r>
              <a:rPr lang="en-US"/>
              <a:t>Guided - Use the poems from the stack to provide explicit instruction on how the written form and punctuation guide the reading of a poem.</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If students have chosen a topic for their poem, they may explore writing lines or planning the focus of stanzas for their poem in their writer’s notebook.</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Invite a few students to share their observations about how the written form guided their reading. Then compare the notes students made about number and length of lines.</a:t>
            </a:r>
            <a:endParaRPr/>
          </a:p>
        </p:txBody>
      </p:sp>
      <p:sp>
        <p:nvSpPr>
          <p:cNvPr id="691" name="Google Shape;69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To reinforce how to spell words with Latin roots, as a class break each spelling word down into Latin roots and affixes, have students pronounce the word out loud, and then spell it out on their papers.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the words can be broken down into three categories: prefix-root, root-suffix, and prefix-root-suffix. Ask volunteers to name an example of each word type from the spelling list.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182 from the Resource Download Center. </a:t>
            </a:r>
            <a:r>
              <a:rPr b="1" i="0" lang="en-US" u="none" strike="noStrike">
                <a:solidFill>
                  <a:srgbClr val="000000"/>
                </a:solidFill>
              </a:rPr>
              <a:t>Click path: Table of Contents -&gt; Resource Download Center -&gt; Spelling -&gt; U5 W1 Spelling</a:t>
            </a:r>
            <a:endParaRPr i="0" u="none" strike="noStrike">
              <a:solidFill>
                <a:srgbClr val="000000"/>
              </a:solidFill>
            </a:endParaRPr>
          </a:p>
        </p:txBody>
      </p:sp>
      <p:sp>
        <p:nvSpPr>
          <p:cNvPr id="704" name="Google Shape;704;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Point out that relative adverbs can be confused with prepositions. A relative adverb joins two independent clauses. A preposition has an object, and together the preposition and object (and any modifiers) form a prepositional phrase. A prepositional phrase gives information about another word or group of words in the sentence. </a:t>
            </a:r>
            <a:endParaRPr/>
          </a:p>
          <a:p>
            <a:pPr indent="-190500" lvl="1" marL="685800" rtl="0" algn="l">
              <a:lnSpc>
                <a:spcPct val="100000"/>
              </a:lnSpc>
              <a:spcBef>
                <a:spcPts val="0"/>
              </a:spcBef>
              <a:spcAft>
                <a:spcPts val="0"/>
              </a:spcAft>
              <a:buClr>
                <a:srgbClr val="000000"/>
              </a:buClr>
              <a:buSzPts val="1200"/>
              <a:buFont typeface="Arial"/>
              <a:buChar char="•"/>
            </a:pPr>
            <a:r>
              <a:rPr lang="en-US"/>
              <a:t>We hiked </a:t>
            </a:r>
            <a:r>
              <a:rPr b="1" lang="en-US"/>
              <a:t>in</a:t>
            </a:r>
            <a:r>
              <a:rPr lang="en-US"/>
              <a:t> the deep part of the canyon. (preposition) </a:t>
            </a:r>
            <a:endParaRPr/>
          </a:p>
          <a:p>
            <a:pPr indent="-190500" lvl="1" marL="685800" rtl="0" algn="l">
              <a:lnSpc>
                <a:spcPct val="100000"/>
              </a:lnSpc>
              <a:spcBef>
                <a:spcPts val="0"/>
              </a:spcBef>
              <a:spcAft>
                <a:spcPts val="0"/>
              </a:spcAft>
              <a:buClr>
                <a:srgbClr val="000000"/>
              </a:buClr>
              <a:buSzPts val="1200"/>
              <a:buFont typeface="Arial"/>
              <a:buChar char="•"/>
            </a:pPr>
            <a:r>
              <a:rPr lang="en-US"/>
              <a:t>We hiked </a:t>
            </a:r>
            <a:r>
              <a:rPr b="1" lang="en-US"/>
              <a:t>where</a:t>
            </a:r>
            <a:r>
              <a:rPr lang="en-US"/>
              <a:t> the canyon is deep. (relative adverb)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In the first sentence, the preposition in is part of the prepositional phrase in the deep part of the canyon. In the second sentence, the relative adverb where joins the two independent clauses We hiked and the canyon is deep.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complete the table. Possible responses: (w</a:t>
            </a:r>
            <a:r>
              <a:rPr i="1" lang="en-US"/>
              <a:t>hen</a:t>
            </a:r>
            <a:r>
              <a:rPr lang="en-US"/>
              <a:t>) (</a:t>
            </a:r>
            <a:r>
              <a:rPr i="1" lang="en-US"/>
              <a:t>Victor likes hot peppers.) </a:t>
            </a:r>
            <a:r>
              <a:rPr lang="en-US"/>
              <a:t>(</a:t>
            </a:r>
            <a:r>
              <a:rPr i="1" lang="en-US"/>
              <a:t>We like to camp</a:t>
            </a:r>
            <a:r>
              <a:rPr lang="en-US"/>
              <a:t>)  (</a:t>
            </a:r>
            <a:r>
              <a:rPr i="1" lang="en-US"/>
              <a:t>why</a:t>
            </a:r>
            <a:r>
              <a:rPr lang="en-US"/>
              <a:t>)</a:t>
            </a:r>
            <a:endParaRPr b="0" i="1" u="none" strike="noStrike">
              <a:solidFill>
                <a:srgbClr val="000000"/>
              </a:solidFill>
              <a:latin typeface="Calibri"/>
              <a:ea typeface="Calibri"/>
              <a:cs typeface="Calibri"/>
              <a:sym typeface="Calibri"/>
            </a:endParaRPr>
          </a:p>
        </p:txBody>
      </p:sp>
      <p:sp>
        <p:nvSpPr>
          <p:cNvPr id="716" name="Google Shape;716;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Explain that academic </a:t>
            </a:r>
            <a:r>
              <a:rPr lang="en-US"/>
              <a:t>vocabulary is language used to discuss ideas. As students work through the unit, they will use these words to discuss features.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Read each word’s definition. Have students respond to the Expand and Ask questions using the newly acquired academic vocabulary as appropriate.</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complete the chart on p. 431 for the listed words. Then have partners share their answers.</a:t>
            </a:r>
            <a:endParaRPr>
              <a:latin typeface="Calibri"/>
              <a:ea typeface="Calibri"/>
              <a:cs typeface="Calibri"/>
              <a:sym typeface="Calibri"/>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8" name="Google Shape;728;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Explain that good readers often combine text evidence with their prior knowledge to make an inference about a text. Inferences help readers expand their understanding of a topic. </a:t>
            </a:r>
            <a:endParaRPr/>
          </a:p>
          <a:p>
            <a:pPr indent="-215900" lvl="1" marL="685800" rtl="0" algn="l">
              <a:lnSpc>
                <a:spcPct val="100000"/>
              </a:lnSpc>
              <a:spcBef>
                <a:spcPts val="0"/>
              </a:spcBef>
              <a:spcAft>
                <a:spcPts val="0"/>
              </a:spcAft>
              <a:buSzPts val="1200"/>
              <a:buFont typeface="Arial"/>
              <a:buChar char="•"/>
            </a:pPr>
            <a:r>
              <a:rPr lang="en-US"/>
              <a:t>Think of what you already know about Earth’s features and processes. </a:t>
            </a:r>
            <a:endParaRPr/>
          </a:p>
          <a:p>
            <a:pPr indent="-215900" lvl="1" marL="685800" rtl="0" algn="l">
              <a:lnSpc>
                <a:spcPct val="100000"/>
              </a:lnSpc>
              <a:spcBef>
                <a:spcPts val="0"/>
              </a:spcBef>
              <a:spcAft>
                <a:spcPts val="0"/>
              </a:spcAft>
              <a:buSzPts val="1200"/>
              <a:buFont typeface="Arial"/>
              <a:buChar char="•"/>
            </a:pPr>
            <a:r>
              <a:rPr lang="en-US"/>
              <a:t>Look for details in the text, diagrams, and captions that could help you make inferences about the information in Planet Earth. </a:t>
            </a:r>
            <a:endParaRPr/>
          </a:p>
          <a:p>
            <a:pPr indent="-215900" lvl="1" marL="685800" rtl="0" algn="l">
              <a:lnSpc>
                <a:spcPct val="100000"/>
              </a:lnSpc>
              <a:spcBef>
                <a:spcPts val="0"/>
              </a:spcBef>
              <a:spcAft>
                <a:spcPts val="0"/>
              </a:spcAft>
              <a:buSzPts val="1200"/>
              <a:buFont typeface="Arial"/>
              <a:buChar char="•"/>
            </a:pPr>
            <a:r>
              <a:rPr lang="en-US"/>
              <a:t>Combine your prior knowledge and the text details you found to make inferences. </a:t>
            </a:r>
            <a:endParaRPr/>
          </a:p>
          <a:p>
            <a:pPr indent="-215900" lvl="0" marL="228600" rtl="0" algn="l">
              <a:lnSpc>
                <a:spcPct val="100000"/>
              </a:lnSpc>
              <a:spcBef>
                <a:spcPts val="0"/>
              </a:spcBef>
              <a:spcAft>
                <a:spcPts val="0"/>
              </a:spcAft>
              <a:buSzPts val="1200"/>
              <a:buFont typeface="Arial"/>
              <a:buAutoNum type="arabicPeriod"/>
            </a:pPr>
            <a:r>
              <a:rPr lang="en-US"/>
              <a:t>Use the Close Read note on p. 439 of the Student Interactive to model the thinking behind making inferences: </a:t>
            </a:r>
            <a:endParaRPr/>
          </a:p>
          <a:p>
            <a:pPr indent="-215900" lvl="1" marL="685800" rtl="0" algn="l">
              <a:lnSpc>
                <a:spcPct val="100000"/>
              </a:lnSpc>
              <a:spcBef>
                <a:spcPts val="0"/>
              </a:spcBef>
              <a:spcAft>
                <a:spcPts val="0"/>
              </a:spcAft>
              <a:buSzPts val="1200"/>
              <a:buFont typeface="Arial"/>
              <a:buChar char="•"/>
            </a:pPr>
            <a:r>
              <a:rPr lang="en-US"/>
              <a:t>Say: </a:t>
            </a:r>
            <a:r>
              <a:rPr i="1" lang="en-US"/>
              <a:t>The caption tells me that when tectonic plates slide against each other, they cause mountains to rise on Earth’s surface. I will write this in the chart under “Text Evidence.” </a:t>
            </a:r>
            <a:endParaRPr/>
          </a:p>
          <a:p>
            <a:pPr indent="-215900" lvl="1" marL="685800" rtl="0" algn="l">
              <a:lnSpc>
                <a:spcPct val="100000"/>
              </a:lnSpc>
              <a:spcBef>
                <a:spcPts val="0"/>
              </a:spcBef>
              <a:spcAft>
                <a:spcPts val="0"/>
              </a:spcAft>
              <a:buSzPts val="1200"/>
              <a:buFont typeface="Arial"/>
              <a:buChar char="•"/>
            </a:pPr>
            <a:r>
              <a:rPr lang="en-US"/>
              <a:t>Say: </a:t>
            </a:r>
            <a:r>
              <a:rPr i="1" lang="en-US"/>
              <a:t>Next, I will write what I already know about this topic in the chart. I know mountains change over time. </a:t>
            </a:r>
            <a:endParaRPr/>
          </a:p>
          <a:p>
            <a:pPr indent="-215900" lvl="1" marL="685800" rtl="0" algn="l">
              <a:lnSpc>
                <a:spcPct val="100000"/>
              </a:lnSpc>
              <a:spcBef>
                <a:spcPts val="0"/>
              </a:spcBef>
              <a:spcAft>
                <a:spcPts val="0"/>
              </a:spcAft>
              <a:buSzPts val="1200"/>
              <a:buFont typeface="Arial"/>
              <a:buChar char="•"/>
            </a:pPr>
            <a:r>
              <a:rPr lang="en-US"/>
              <a:t>Say: </a:t>
            </a:r>
            <a:r>
              <a:rPr i="1" lang="en-US"/>
              <a:t>Finally, I will combine the text evidence I highlighted with what I already know to make an inference: Tectonic plates can cause mountains to get taller over time.</a:t>
            </a:r>
            <a:br>
              <a:rPr lang="en-US"/>
            </a:br>
            <a:br>
              <a:rPr lang="en-US"/>
            </a:br>
            <a:br>
              <a:rPr lang="en-US"/>
            </a:br>
            <a:endParaRPr/>
          </a:p>
        </p:txBody>
      </p:sp>
      <p:sp>
        <p:nvSpPr>
          <p:cNvPr id="739" name="Google Shape;739;p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10988dc2d3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1" name="Google Shape;751;g210988dc2d3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Have students annotate the text using the Close Read notes for Make Connections.</a:t>
            </a:r>
            <a:endParaRPr/>
          </a:p>
          <a:p>
            <a:pPr indent="-228600" lvl="0" marL="241300" rtl="0" algn="l">
              <a:lnSpc>
                <a:spcPct val="100000"/>
              </a:lnSpc>
              <a:spcBef>
                <a:spcPts val="0"/>
              </a:spcBef>
              <a:spcAft>
                <a:spcPts val="0"/>
              </a:spcAft>
              <a:buSzPts val="1200"/>
              <a:buFont typeface="Calibri"/>
              <a:buAutoNum type="arabicPeriod"/>
            </a:pPr>
            <a:r>
              <a:rPr lang="en-US"/>
              <a:t>Have students scan paragraph 8 and highlight a sentence that relates to the caption in the diagram. See student page for possible responses. </a:t>
            </a:r>
            <a:endParaRPr/>
          </a:p>
          <a:p>
            <a:pPr indent="-228600" lvl="0" marL="241300" rtl="0" algn="l">
              <a:lnSpc>
                <a:spcPct val="100000"/>
              </a:lnSpc>
              <a:spcBef>
                <a:spcPts val="0"/>
              </a:spcBef>
              <a:spcAft>
                <a:spcPts val="0"/>
              </a:spcAft>
              <a:buSzPts val="1200"/>
              <a:buFont typeface="Calibri"/>
              <a:buAutoNum type="arabicPeriod"/>
            </a:pPr>
            <a:r>
              <a:rPr lang="en-US"/>
              <a:t>Ask students what the caption and the sentence they highlighted tell them about the sun. Have students support their responses with text evidence.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Possible response: The text and the feature tell me that the temperature of the sun is about 11,000 degrees Fahrenheit. DOK 2</a:t>
            </a:r>
            <a:endParaRPr/>
          </a:p>
        </p:txBody>
      </p:sp>
      <p:sp>
        <p:nvSpPr>
          <p:cNvPr id="752" name="Google Shape;752;g210988dc2d3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10988dc2d3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210988dc2d3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Have students annotate the text using the Close Read notes for Make Connections.</a:t>
            </a:r>
            <a:endParaRPr/>
          </a:p>
          <a:p>
            <a:pPr indent="-228600" lvl="0" marL="241300" rtl="0" algn="l">
              <a:lnSpc>
                <a:spcPct val="100000"/>
              </a:lnSpc>
              <a:spcBef>
                <a:spcPts val="0"/>
              </a:spcBef>
              <a:spcAft>
                <a:spcPts val="0"/>
              </a:spcAft>
              <a:buSzPts val="1200"/>
              <a:buFont typeface="Calibri"/>
              <a:buAutoNum type="arabicPeriod"/>
            </a:pPr>
            <a:r>
              <a:rPr lang="en-US"/>
              <a:t>Have students scan the list of locations and paragraphs 12–13 and highlight details to include in their inference. See student page for possible responses. </a:t>
            </a:r>
            <a:endParaRPr/>
          </a:p>
          <a:p>
            <a:pPr indent="-228600" lvl="0" marL="241300" rtl="0" algn="l">
              <a:lnSpc>
                <a:spcPct val="100000"/>
              </a:lnSpc>
              <a:spcBef>
                <a:spcPts val="0"/>
              </a:spcBef>
              <a:spcAft>
                <a:spcPts val="0"/>
              </a:spcAft>
              <a:buSzPts val="1200"/>
              <a:buFont typeface="Calibri"/>
              <a:buAutoNum type="arabicPeriod"/>
            </a:pPr>
            <a:r>
              <a:rPr lang="en-US"/>
              <a:t>Ask students to explain how the details they highlighted support their inference.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Possible response: The map and list of locations show that countries set time zones. Details about China’s one time zone and other nations’ use of half-hour time zones support my inference. DOK 2</a:t>
            </a:r>
            <a:endParaRPr/>
          </a:p>
        </p:txBody>
      </p:sp>
      <p:sp>
        <p:nvSpPr>
          <p:cNvPr id="765" name="Google Shape;765;g210988dc2d3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10988dc2d3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g210988dc2d3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Have students annotate the text using the Close Read notes for Make Connections.</a:t>
            </a:r>
            <a:endParaRPr/>
          </a:p>
          <a:p>
            <a:pPr indent="-228600" lvl="0" marL="241300" rtl="0" algn="l">
              <a:lnSpc>
                <a:spcPct val="100000"/>
              </a:lnSpc>
              <a:spcBef>
                <a:spcPts val="0"/>
              </a:spcBef>
              <a:spcAft>
                <a:spcPts val="0"/>
              </a:spcAft>
              <a:buSzPts val="1200"/>
              <a:buFont typeface="Calibri"/>
              <a:buAutoNum type="arabicPeriod"/>
            </a:pPr>
            <a:r>
              <a:rPr lang="en-US"/>
              <a:t>Have students scan paragraph 21 to highlight details about navigation. See student page for possible responses. </a:t>
            </a:r>
            <a:endParaRPr/>
          </a:p>
          <a:p>
            <a:pPr indent="-228600" lvl="0" marL="241300" rtl="0" algn="l">
              <a:lnSpc>
                <a:spcPct val="100000"/>
              </a:lnSpc>
              <a:spcBef>
                <a:spcPts val="0"/>
              </a:spcBef>
              <a:spcAft>
                <a:spcPts val="0"/>
              </a:spcAft>
              <a:buSzPts val="1200"/>
              <a:buFont typeface="Calibri"/>
              <a:buAutoNum type="arabicPeriod"/>
            </a:pPr>
            <a:r>
              <a:rPr lang="en-US"/>
              <a:t>Have students consider the fact that the air force maintains U.S. satellites. Ask students what other things satellites might reveal to people.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Possible response: Satellites might also reveal weather patterns, unusual movements of many people, and actions taken by industry or the military in other nations. DOK 2</a:t>
            </a:r>
            <a:endParaRPr/>
          </a:p>
        </p:txBody>
      </p:sp>
      <p:sp>
        <p:nvSpPr>
          <p:cNvPr id="779" name="Google Shape;779;g210988dc2d3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AutoNum type="arabicPeriod"/>
            </a:pPr>
            <a:r>
              <a:rPr lang="en-US"/>
              <a:t>Have students annotate the text using the other Make Inferences Close Read notes.</a:t>
            </a:r>
            <a:endParaRPr/>
          </a:p>
          <a:p>
            <a:pPr indent="-215900" lvl="0" marL="228600" rtl="0" algn="l">
              <a:lnSpc>
                <a:spcPct val="100000"/>
              </a:lnSpc>
              <a:spcBef>
                <a:spcPts val="0"/>
              </a:spcBef>
              <a:spcAft>
                <a:spcPts val="0"/>
              </a:spcAft>
              <a:buClr>
                <a:schemeClr val="dk1"/>
              </a:buClr>
              <a:buSzPts val="1200"/>
              <a:buAutoNum type="arabicPeriod"/>
            </a:pPr>
            <a:r>
              <a:rPr lang="en-US"/>
              <a:t>Next, have students use that text evidence from their annotations to complete p. 453.</a:t>
            </a:r>
            <a:br>
              <a:rPr lang="en-US"/>
            </a:br>
            <a:br>
              <a:rPr lang="en-US"/>
            </a:br>
            <a:endParaRPr/>
          </a:p>
        </p:txBody>
      </p:sp>
      <p:sp>
        <p:nvSpPr>
          <p:cNvPr id="792" name="Google Shape;792;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to students that in writing an informational text, students should be able to use a variety of text structures. </a:t>
            </a:r>
            <a:endParaRPr/>
          </a:p>
          <a:p>
            <a:pPr indent="0" lvl="0" marL="457200" rtl="0" algn="l">
              <a:lnSpc>
                <a:spcPct val="100000"/>
              </a:lnSpc>
              <a:spcBef>
                <a:spcPts val="0"/>
              </a:spcBef>
              <a:spcAft>
                <a:spcPts val="0"/>
              </a:spcAft>
              <a:buSzPts val="1400"/>
              <a:buNone/>
            </a:pPr>
            <a:r>
              <a:rPr lang="en-US"/>
              <a:t>• </a:t>
            </a:r>
            <a:r>
              <a:rPr b="1" lang="en-US"/>
              <a:t>Chronological</a:t>
            </a:r>
            <a:r>
              <a:rPr lang="en-US"/>
              <a:t> is a good way to present a clear sequence of events. </a:t>
            </a:r>
            <a:endParaRPr/>
          </a:p>
          <a:p>
            <a:pPr indent="0" lvl="0" marL="457200" rtl="0" algn="l">
              <a:lnSpc>
                <a:spcPct val="100000"/>
              </a:lnSpc>
              <a:spcBef>
                <a:spcPts val="0"/>
              </a:spcBef>
              <a:spcAft>
                <a:spcPts val="0"/>
              </a:spcAft>
              <a:buSzPts val="1400"/>
              <a:buNone/>
            </a:pPr>
            <a:r>
              <a:rPr lang="en-US"/>
              <a:t>• Authors use </a:t>
            </a:r>
            <a:r>
              <a:rPr b="1" lang="en-US"/>
              <a:t>compare-and-contrast</a:t>
            </a:r>
            <a:r>
              <a:rPr lang="en-US"/>
              <a:t> structure to highlight similarities, or differences, to inform readers. </a:t>
            </a:r>
            <a:endParaRPr/>
          </a:p>
          <a:p>
            <a:pPr indent="0" lvl="0" marL="457200" rtl="0" algn="l">
              <a:lnSpc>
                <a:spcPct val="100000"/>
              </a:lnSpc>
              <a:spcBef>
                <a:spcPts val="0"/>
              </a:spcBef>
              <a:spcAft>
                <a:spcPts val="0"/>
              </a:spcAft>
              <a:buSzPts val="1400"/>
              <a:buNone/>
            </a:pPr>
            <a:r>
              <a:rPr lang="en-US"/>
              <a:t>• A </a:t>
            </a:r>
            <a:r>
              <a:rPr b="1" lang="en-US"/>
              <a:t>cause-and-effect </a:t>
            </a:r>
            <a:r>
              <a:rPr lang="en-US"/>
              <a:t>structure can help authors explain or clarify the relationship between events or ideas.</a:t>
            </a:r>
            <a:endParaRPr/>
          </a:p>
          <a:p>
            <a:pPr indent="0" lvl="0" marL="457200" rtl="0" algn="l">
              <a:lnSpc>
                <a:spcPct val="100000"/>
              </a:lnSpc>
              <a:spcBef>
                <a:spcPts val="0"/>
              </a:spcBef>
              <a:spcAft>
                <a:spcPts val="0"/>
              </a:spcAft>
              <a:buSzPts val="1400"/>
              <a:buNone/>
            </a:pPr>
            <a:r>
              <a:rPr lang="en-US"/>
              <a:t>• A </a:t>
            </a:r>
            <a:r>
              <a:rPr b="1" lang="en-US"/>
              <a:t>problem-and-solution</a:t>
            </a:r>
            <a:r>
              <a:rPr lang="en-US"/>
              <a:t> text structure is common in argumentative and informational texts. </a:t>
            </a:r>
            <a:endParaRPr/>
          </a:p>
          <a:p>
            <a:pPr indent="0" lvl="0" marL="457200" rtl="0" algn="l">
              <a:lnSpc>
                <a:spcPct val="100000"/>
              </a:lnSpc>
              <a:spcBef>
                <a:spcPts val="0"/>
              </a:spcBef>
              <a:spcAft>
                <a:spcPts val="0"/>
              </a:spcAft>
              <a:buSzPts val="1400"/>
              <a:buNone/>
            </a:pPr>
            <a:r>
              <a:rPr lang="en-US"/>
              <a:t>• A </a:t>
            </a:r>
            <a:r>
              <a:rPr b="1" lang="en-US"/>
              <a:t>descriptive</a:t>
            </a:r>
            <a:r>
              <a:rPr lang="en-US"/>
              <a:t> structure develops a topic by listing characteristics. This structure is well suited for giving detailed information about a narrow topic. </a:t>
            </a:r>
            <a:endParaRPr/>
          </a:p>
          <a:p>
            <a:pPr indent="-215900" lvl="0" marL="228600" rtl="0" algn="l">
              <a:lnSpc>
                <a:spcPct val="100000"/>
              </a:lnSpc>
              <a:spcBef>
                <a:spcPts val="0"/>
              </a:spcBef>
              <a:spcAft>
                <a:spcPts val="0"/>
              </a:spcAft>
              <a:buSzPts val="1200"/>
              <a:buFont typeface="Calibri"/>
              <a:buAutoNum type="arabicPeriod"/>
            </a:pPr>
            <a:r>
              <a:rPr lang="en-US"/>
              <a:t>Discuss how students can use text structure in their own writing on p. 458 in the Student Interactive. Model an example. </a:t>
            </a:r>
            <a:endParaRPr/>
          </a:p>
          <a:p>
            <a:pPr indent="-215900" lvl="1" marL="685800" rtl="0" algn="l">
              <a:lnSpc>
                <a:spcPct val="100000"/>
              </a:lnSpc>
              <a:spcBef>
                <a:spcPts val="0"/>
              </a:spcBef>
              <a:spcAft>
                <a:spcPts val="0"/>
              </a:spcAft>
              <a:buSzPts val="1200"/>
              <a:buFont typeface="Calibri"/>
              <a:buAutoNum type="arabicPeriod"/>
            </a:pPr>
            <a:r>
              <a:rPr lang="en-US"/>
              <a:t>Say: </a:t>
            </a:r>
            <a:r>
              <a:rPr i="1" lang="en-US"/>
              <a:t>First I think about what I know about the health benefits of fruits and vegetables. What kinds of facts can I put together? Which text structure would best fit these facts? </a:t>
            </a:r>
            <a:endParaRPr/>
          </a:p>
          <a:p>
            <a:pPr indent="-215900" lvl="1" marL="685800" rtl="0" algn="l">
              <a:lnSpc>
                <a:spcPct val="100000"/>
              </a:lnSpc>
              <a:spcBef>
                <a:spcPts val="0"/>
              </a:spcBef>
              <a:spcAft>
                <a:spcPts val="0"/>
              </a:spcAft>
              <a:buSzPts val="1200"/>
              <a:buFont typeface="Calibri"/>
              <a:buAutoNum type="arabicPeriod"/>
            </a:pPr>
            <a:r>
              <a:rPr lang="en-US"/>
              <a:t>Say: </a:t>
            </a:r>
            <a:r>
              <a:rPr i="1" lang="en-US"/>
              <a:t>What is my main idea? What facts and evidence support this idea? How can I arrange these facts and evidence to inform readers? </a:t>
            </a:r>
            <a:endParaRPr/>
          </a:p>
          <a:p>
            <a:pPr indent="-215900" lvl="1" marL="685800" rtl="0" algn="l">
              <a:lnSpc>
                <a:spcPct val="100000"/>
              </a:lnSpc>
              <a:spcBef>
                <a:spcPts val="0"/>
              </a:spcBef>
              <a:spcAft>
                <a:spcPts val="0"/>
              </a:spcAft>
              <a:buSzPts val="1200"/>
              <a:buFont typeface="Calibri"/>
              <a:buAutoNum type="arabicPeriod"/>
            </a:pPr>
            <a:r>
              <a:rPr lang="en-US"/>
              <a:t>Say: </a:t>
            </a:r>
            <a:r>
              <a:rPr i="1" lang="en-US"/>
              <a:t>I need to be flexible. If one text structure doesn’t seem to work, I will try another. I will use a heading that helps my reader identify the text structure.</a:t>
            </a:r>
            <a:br>
              <a:rPr i="1" lang="en-US"/>
            </a:br>
            <a:endParaRPr i="1"/>
          </a:p>
        </p:txBody>
      </p:sp>
      <p:sp>
        <p:nvSpPr>
          <p:cNvPr id="805" name="Google Shape;805;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Have students review the text structure used by Christine Taylor-Butler as a model for their own writing. </a:t>
            </a:r>
            <a:endParaRPr/>
          </a:p>
          <a:p>
            <a:pPr indent="-215900" lvl="0" marL="228600" rtl="0" algn="l">
              <a:lnSpc>
                <a:spcPct val="100000"/>
              </a:lnSpc>
              <a:spcBef>
                <a:spcPts val="0"/>
              </a:spcBef>
              <a:spcAft>
                <a:spcPts val="0"/>
              </a:spcAft>
              <a:buSzPts val="1200"/>
              <a:buFont typeface="Arial"/>
              <a:buAutoNum type="arabicPeriod"/>
            </a:pPr>
            <a:r>
              <a:rPr lang="en-US"/>
              <a:t>Point out that students do not need to use the same structure as Christine Taylor-Butler, but their work should show the same consistency and organization as Taylor-Butler’s once a structure is chosen.</a:t>
            </a:r>
            <a:br>
              <a:rPr i="1" lang="en-US"/>
            </a:br>
            <a:endParaRPr i="1"/>
          </a:p>
        </p:txBody>
      </p:sp>
      <p:sp>
        <p:nvSpPr>
          <p:cNvPr id="818" name="Google Shape;818;p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Words that are pronounced the same but have different spellings and meanings are called homophones.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Write some examples of </a:t>
            </a:r>
            <a:r>
              <a:rPr b="1" lang="en-US"/>
              <a:t>homophones</a:t>
            </a:r>
            <a:r>
              <a:rPr lang="en-US"/>
              <a:t> on the board: </a:t>
            </a:r>
            <a:r>
              <a:rPr i="1" lang="en-US"/>
              <a:t>right, write, presence, presents, rap, wrap</a:t>
            </a:r>
            <a:r>
              <a:rPr lang="en-US"/>
              <a:t>.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Ask volunteers to identify whether each pair of words are homophones.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grate/great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pair/pear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claim/clam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to/two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through/thorough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trace/trays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allowed/aloud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night/knight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Challenge students to write three sentences, each using a pair of homophones.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students share their sentences with a partner.</a:t>
            </a:r>
            <a:endParaRPr/>
          </a:p>
        </p:txBody>
      </p:sp>
      <p:sp>
        <p:nvSpPr>
          <p:cNvPr id="831" name="Google Shape;831;p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Explain that like all writers, poets brainstorm ideas for their poetry. They focus on the topic (or message) of the poem, the sounds of the poem and the effect the sounds will have on the reader, and the appearance of the poem and the way the form will affect how the poem is read.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Tell students that they will be brainstorming ideas for their own poems. Emphasize that they can think about the poems they enjoyed so far to help them generate ideas for their own poems: </a:t>
            </a:r>
            <a:endParaRPr/>
          </a:p>
          <a:p>
            <a:pPr indent="-228600" lvl="1" marL="685800" rtl="0" algn="l">
              <a:lnSpc>
                <a:spcPct val="100000"/>
              </a:lnSpc>
              <a:spcBef>
                <a:spcPts val="0"/>
              </a:spcBef>
              <a:spcAft>
                <a:spcPts val="0"/>
              </a:spcAft>
              <a:buClr>
                <a:srgbClr val="000000"/>
              </a:buClr>
              <a:buSzPts val="1200"/>
              <a:buFont typeface="Arial"/>
              <a:buChar char="•"/>
            </a:pPr>
            <a:r>
              <a:rPr lang="en-US"/>
              <a:t>Ask: </a:t>
            </a:r>
            <a:r>
              <a:rPr i="1" lang="en-US"/>
              <a:t>What topics did you enjoy from the poems we have looked at? </a:t>
            </a:r>
            <a:r>
              <a:rPr lang="en-US"/>
              <a:t>Invite students to think about the effect the poem had on them. Ask: </a:t>
            </a:r>
            <a:r>
              <a:rPr i="1" lang="en-US"/>
              <a:t>How did the poem make you feel? What did the poet do to achieve that? </a:t>
            </a:r>
            <a:endParaRPr/>
          </a:p>
          <a:p>
            <a:pPr indent="-228600" lvl="1" marL="685800" rtl="0" algn="l">
              <a:lnSpc>
                <a:spcPct val="100000"/>
              </a:lnSpc>
              <a:spcBef>
                <a:spcPts val="0"/>
              </a:spcBef>
              <a:spcAft>
                <a:spcPts val="0"/>
              </a:spcAft>
              <a:buClr>
                <a:srgbClr val="000000"/>
              </a:buClr>
              <a:buSzPts val="1200"/>
              <a:buFont typeface="Arial"/>
              <a:buChar char="•"/>
            </a:pPr>
            <a:r>
              <a:rPr lang="en-US"/>
              <a:t>Ask: </a:t>
            </a:r>
            <a:r>
              <a:rPr i="1" lang="en-US"/>
              <a:t>What sounds—regular rhythms or rhymes—did you enjoy from the poems we have read? </a:t>
            </a:r>
            <a:r>
              <a:rPr lang="en-US"/>
              <a:t>Invite students to think about the effect the sounds had on the meaning of the poem. (Did they make the poem fun or dark or sad?) </a:t>
            </a:r>
            <a:endParaRPr/>
          </a:p>
          <a:p>
            <a:pPr indent="-228600" lvl="1" marL="685800" rtl="0" algn="l">
              <a:lnSpc>
                <a:spcPct val="100000"/>
              </a:lnSpc>
              <a:spcBef>
                <a:spcPts val="0"/>
              </a:spcBef>
              <a:spcAft>
                <a:spcPts val="0"/>
              </a:spcAft>
              <a:buClr>
                <a:srgbClr val="000000"/>
              </a:buClr>
              <a:buSzPts val="1200"/>
              <a:buFont typeface="Arial"/>
              <a:buChar char="•"/>
            </a:pPr>
            <a:r>
              <a:rPr lang="en-US"/>
              <a:t>Ask: </a:t>
            </a:r>
            <a:r>
              <a:rPr i="1" lang="en-US"/>
              <a:t>What types of poems have you enjoyed reading? Do you like poems with short lines or long lines? Is a short poem better than a poem with multiple stanzas? </a:t>
            </a:r>
            <a:r>
              <a:rPr lang="en-US"/>
              <a:t>Remind students that the form of a poem informs how it is read.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Direct students to p. 464 in the Student Interactive. Have them complete the brainstorming activity and the checklist to generate ideas for their poem.</a:t>
            </a:r>
            <a:endParaRPr/>
          </a:p>
        </p:txBody>
      </p:sp>
      <p:sp>
        <p:nvSpPr>
          <p:cNvPr id="843" name="Google Shape;843;p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44" name="Google Shape;14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Transition students to independent writing. If students need to further explore brainstorming, they may use this time to do so.</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If students struggle, choose one of the following options to provide further support.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Modeled - Do a Think Aloud to model reflecting on the topic, sounds, and appearance of a poem.</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describe topics, sounds, and appearances of poems they have read. Record their responses.</a:t>
            </a:r>
            <a:endParaRPr/>
          </a:p>
          <a:p>
            <a:pPr indent="-228600" lvl="1" marL="685800" rtl="0" algn="l">
              <a:lnSpc>
                <a:spcPct val="100000"/>
              </a:lnSpc>
              <a:spcBef>
                <a:spcPts val="0"/>
              </a:spcBef>
              <a:spcAft>
                <a:spcPts val="0"/>
              </a:spcAft>
              <a:buClr>
                <a:srgbClr val="000000"/>
              </a:buClr>
              <a:buSzPts val="1200"/>
              <a:buFont typeface="Arial"/>
              <a:buChar char="•"/>
            </a:pPr>
            <a:r>
              <a:rPr lang="en-US"/>
              <a:t>Guided - With students, generate ideas to explore for topics, rhythm patterns and rhymes, and forms or appearance of poems. Encourage students to circle or note the ones that appeal most to them.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started their poems, they should continue and include any new ideas from the brainstorming session in their writer’s notebooks.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Invite partners to share the results of their brainstorming on the topic, sounds, and appearance of their poems.</a:t>
            </a:r>
            <a:endParaRPr/>
          </a:p>
        </p:txBody>
      </p:sp>
      <p:sp>
        <p:nvSpPr>
          <p:cNvPr id="857" name="Google Shape;857;p1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p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Define homophones as words that are pronounced the same but have different spellings and meanings. Give examples: </a:t>
            </a:r>
            <a:r>
              <a:rPr i="1" lang="en-US"/>
              <a:t>bear, bare</a:t>
            </a:r>
            <a:r>
              <a:rPr lang="en-US"/>
              <a:t>.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Read the following words and definitions out loud, and have students spell the words on their papers.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stair (step)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stare (look)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break (destroy)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brake (slow)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bore (be tedious)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boar (wild pig)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here (at hand)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hear (listen)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principle (key rule) </a:t>
            </a:r>
            <a:endParaRPr/>
          </a:p>
          <a:p>
            <a:pPr indent="-190500" lvl="1" marL="685800" rtl="0" algn="l">
              <a:lnSpc>
                <a:spcPct val="100000"/>
              </a:lnSpc>
              <a:spcBef>
                <a:spcPts val="0"/>
              </a:spcBef>
              <a:spcAft>
                <a:spcPts val="0"/>
              </a:spcAft>
              <a:buClr>
                <a:srgbClr val="000000"/>
              </a:buClr>
              <a:buSzPts val="1200"/>
              <a:buFont typeface="Arial"/>
              <a:buAutoNum type="arabicPeriod"/>
            </a:pPr>
            <a:r>
              <a:rPr i="1" lang="en-US"/>
              <a:t>principal (school leader)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pairs use the homophones </a:t>
            </a:r>
            <a:r>
              <a:rPr i="1" lang="en-US"/>
              <a:t>peak/peek </a:t>
            </a:r>
            <a:r>
              <a:rPr i="0" lang="en-US"/>
              <a:t>and </a:t>
            </a:r>
            <a:r>
              <a:rPr i="1" lang="en-US"/>
              <a:t>rain/reign </a:t>
            </a:r>
            <a:r>
              <a:rPr lang="en-US"/>
              <a:t>in written sentences. </a:t>
            </a:r>
            <a:endParaRPr b="0" i="0" sz="1800" u="none" strike="noStrike">
              <a:solidFill>
                <a:srgbClr val="000000"/>
              </a:solidFill>
              <a:latin typeface="Calibri"/>
              <a:ea typeface="Calibri"/>
              <a:cs typeface="Calibri"/>
              <a:sym typeface="Calibri"/>
            </a:endParaRPr>
          </a:p>
        </p:txBody>
      </p:sp>
      <p:sp>
        <p:nvSpPr>
          <p:cNvPr id="870" name="Google Shape;870;p1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Have students complete Student Interactive p. 460. </a:t>
            </a:r>
            <a:endParaRPr/>
          </a:p>
          <a:p>
            <a:pPr indent="-215900" lvl="0" marL="228600" rtl="0" algn="l">
              <a:lnSpc>
                <a:spcPct val="100000"/>
              </a:lnSpc>
              <a:spcBef>
                <a:spcPts val="0"/>
              </a:spcBef>
              <a:spcAft>
                <a:spcPts val="0"/>
              </a:spcAft>
              <a:buSzPts val="1200"/>
              <a:buFont typeface="Arial"/>
              <a:buAutoNum type="arabicPeriod"/>
            </a:pPr>
            <a:r>
              <a:rPr lang="en-US"/>
              <a:t>As students draft their Writing Workshop texts, focus on using relative adverbs to identify </a:t>
            </a:r>
            <a:r>
              <a:rPr i="1" lang="en-US"/>
              <a:t>when, where, </a:t>
            </a:r>
            <a:r>
              <a:rPr i="0" lang="en-US"/>
              <a:t>and</a:t>
            </a:r>
            <a:r>
              <a:rPr i="1" lang="en-US"/>
              <a:t> why</a:t>
            </a:r>
            <a:r>
              <a:rPr lang="en-US"/>
              <a:t> in their writing. </a:t>
            </a:r>
            <a:endParaRPr>
              <a:latin typeface="Calibri"/>
              <a:ea typeface="Calibri"/>
              <a:cs typeface="Calibri"/>
              <a:sym typeface="Calibri"/>
            </a:endParaRPr>
          </a:p>
        </p:txBody>
      </p:sp>
      <p:sp>
        <p:nvSpPr>
          <p:cNvPr id="883" name="Google Shape;883;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6" name="Google Shape;89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when they participate in discussions with other readers, they should listen actively and ask questions. </a:t>
            </a:r>
            <a:endParaRPr/>
          </a:p>
          <a:p>
            <a:pPr indent="-215900" lvl="0" marL="228600" rtl="0" algn="l">
              <a:lnSpc>
                <a:spcPct val="100000"/>
              </a:lnSpc>
              <a:spcBef>
                <a:spcPts val="0"/>
              </a:spcBef>
              <a:spcAft>
                <a:spcPts val="0"/>
              </a:spcAft>
              <a:buSzPts val="1200"/>
              <a:buFont typeface="Calibri"/>
              <a:buAutoNum type="arabicPeriod"/>
            </a:pPr>
            <a:r>
              <a:rPr lang="en-US"/>
              <a:t>Remind them that a good discussion involves both give and take, so they should be listening as much as they are talking. </a:t>
            </a:r>
            <a:endParaRPr/>
          </a:p>
          <a:p>
            <a:pPr indent="-215900" lvl="1" marL="685800" rtl="0" algn="l">
              <a:lnSpc>
                <a:spcPct val="100000"/>
              </a:lnSpc>
              <a:spcBef>
                <a:spcPts val="0"/>
              </a:spcBef>
              <a:spcAft>
                <a:spcPts val="0"/>
              </a:spcAft>
              <a:buSzPts val="1200"/>
              <a:buFont typeface="Arial"/>
              <a:buChar char="•"/>
            </a:pPr>
            <a:r>
              <a:rPr lang="en-US"/>
              <a:t>Before making a comment, make sure others have finished speaking. Listening actively means not interrupting. </a:t>
            </a:r>
            <a:endParaRPr/>
          </a:p>
          <a:p>
            <a:pPr indent="-215900" lvl="1" marL="685800" rtl="0" algn="l">
              <a:lnSpc>
                <a:spcPct val="100000"/>
              </a:lnSpc>
              <a:spcBef>
                <a:spcPts val="0"/>
              </a:spcBef>
              <a:spcAft>
                <a:spcPts val="0"/>
              </a:spcAft>
              <a:buSzPts val="1200"/>
              <a:buFont typeface="Arial"/>
              <a:buChar char="•"/>
            </a:pPr>
            <a:r>
              <a:rPr lang="en-US"/>
              <a:t>When another reader is speaking, focus on what he or she is saying so you can ask questions about what is being discussed. </a:t>
            </a:r>
            <a:endParaRPr/>
          </a:p>
          <a:p>
            <a:pPr indent="-215900" lvl="1" marL="685800" rtl="0" algn="l">
              <a:lnSpc>
                <a:spcPct val="100000"/>
              </a:lnSpc>
              <a:spcBef>
                <a:spcPts val="0"/>
              </a:spcBef>
              <a:spcAft>
                <a:spcPts val="0"/>
              </a:spcAft>
              <a:buSzPts val="1200"/>
              <a:buFont typeface="Arial"/>
              <a:buChar char="•"/>
            </a:pPr>
            <a:r>
              <a:rPr lang="en-US"/>
              <a:t>Ask your discussion partner to explain when you don't understand a comment and add relevant thoughts of your own. This sparks useful collaboration and yields new information. </a:t>
            </a:r>
            <a:endParaRPr/>
          </a:p>
          <a:p>
            <a:pPr indent="-215900" lvl="1" marL="685800" rtl="0" algn="l">
              <a:lnSpc>
                <a:spcPct val="100000"/>
              </a:lnSpc>
              <a:spcBef>
                <a:spcPts val="0"/>
              </a:spcBef>
              <a:spcAft>
                <a:spcPts val="0"/>
              </a:spcAft>
              <a:buSzPts val="1200"/>
              <a:buFont typeface="Arial"/>
              <a:buChar char="•"/>
            </a:pPr>
            <a:r>
              <a:rPr lang="en-US"/>
              <a:t>Show you listened to your partner's comments by paraphrasing what he or she said before asking for clarification or examples. </a:t>
            </a:r>
            <a:endParaRPr/>
          </a:p>
          <a:p>
            <a:pPr indent="-215900" lvl="0" marL="228600" rtl="0" algn="l">
              <a:lnSpc>
                <a:spcPct val="100000"/>
              </a:lnSpc>
              <a:spcBef>
                <a:spcPts val="0"/>
              </a:spcBef>
              <a:spcAft>
                <a:spcPts val="0"/>
              </a:spcAft>
              <a:buSzPts val="1200"/>
              <a:buFont typeface="Calibri"/>
              <a:buAutoNum type="arabicPeriod"/>
            </a:pPr>
            <a:r>
              <a:rPr lang="en-US"/>
              <a:t>Model listening actively using the Talk About It prompt on p. 454 of the Student Interactive: </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If my discussion partner commented on the infographic about the percent of land surface that rain forests take up versus the percent of Earth’s species that they contain, I might say, “I thought that was interesting too. Maybe that’s why preserving rain forests is so important.” </a:t>
            </a:r>
            <a:endParaRPr i="1"/>
          </a:p>
        </p:txBody>
      </p:sp>
      <p:sp>
        <p:nvSpPr>
          <p:cNvPr id="907" name="Google Shape;907;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discussions from this week to apply and respond to the rest of the instruction on p. 454 in the Student Interactive. </a:t>
            </a:r>
            <a:endParaRPr/>
          </a:p>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write their response on a separate sheet of paper or discuss it in small groups.</a:t>
            </a:r>
            <a:br>
              <a:rPr b="1" lang="en-US"/>
            </a:br>
            <a:endParaRPr b="1"/>
          </a:p>
        </p:txBody>
      </p:sp>
      <p:sp>
        <p:nvSpPr>
          <p:cNvPr id="920" name="Google Shape;920;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To evaluate how well students can determine the meanings of words with Latin roots, write these words on the board: </a:t>
            </a:r>
            <a:endParaRPr/>
          </a:p>
          <a:p>
            <a:pPr indent="-228600" lvl="1" marL="685800" rtl="0" algn="l">
              <a:lnSpc>
                <a:spcPct val="100000"/>
              </a:lnSpc>
              <a:spcBef>
                <a:spcPts val="0"/>
              </a:spcBef>
              <a:spcAft>
                <a:spcPts val="0"/>
              </a:spcAft>
              <a:buClr>
                <a:srgbClr val="000000"/>
              </a:buClr>
              <a:buSzPts val="1200"/>
              <a:buFont typeface="Calibri"/>
              <a:buAutoNum type="arabicPeriod"/>
            </a:pPr>
            <a:r>
              <a:rPr i="1" lang="en-US"/>
              <a:t>unendurable </a:t>
            </a:r>
            <a:endParaRPr/>
          </a:p>
          <a:p>
            <a:pPr indent="-228600" lvl="1" marL="685800" rtl="0" algn="l">
              <a:lnSpc>
                <a:spcPct val="100000"/>
              </a:lnSpc>
              <a:spcBef>
                <a:spcPts val="0"/>
              </a:spcBef>
              <a:spcAft>
                <a:spcPts val="0"/>
              </a:spcAft>
              <a:buClr>
                <a:srgbClr val="000000"/>
              </a:buClr>
              <a:buSzPts val="1200"/>
              <a:buFont typeface="Calibri"/>
              <a:buAutoNum type="arabicPeriod"/>
            </a:pPr>
            <a:r>
              <a:rPr i="1" lang="en-US"/>
              <a:t>deport </a:t>
            </a:r>
            <a:endParaRPr/>
          </a:p>
          <a:p>
            <a:pPr indent="-228600" lvl="1" marL="685800" rtl="0" algn="l">
              <a:lnSpc>
                <a:spcPct val="100000"/>
              </a:lnSpc>
              <a:spcBef>
                <a:spcPts val="0"/>
              </a:spcBef>
              <a:spcAft>
                <a:spcPts val="0"/>
              </a:spcAft>
              <a:buClr>
                <a:srgbClr val="000000"/>
              </a:buClr>
              <a:buSzPts val="1200"/>
              <a:buFont typeface="Calibri"/>
              <a:buAutoNum type="arabicPeriod"/>
            </a:pPr>
            <a:r>
              <a:rPr i="1" lang="en-US"/>
              <a:t>inject </a:t>
            </a:r>
            <a:endParaRPr/>
          </a:p>
          <a:p>
            <a:pPr indent="-228600" lvl="1" marL="685800" rtl="0" algn="l">
              <a:lnSpc>
                <a:spcPct val="100000"/>
              </a:lnSpc>
              <a:spcBef>
                <a:spcPts val="0"/>
              </a:spcBef>
              <a:spcAft>
                <a:spcPts val="0"/>
              </a:spcAft>
              <a:buClr>
                <a:srgbClr val="000000"/>
              </a:buClr>
              <a:buSzPts val="1200"/>
              <a:buFont typeface="Calibri"/>
              <a:buAutoNum type="arabicPeriod"/>
            </a:pPr>
            <a:r>
              <a:rPr i="1" lang="en-US"/>
              <a:t>generic </a:t>
            </a:r>
            <a:endParaRPr/>
          </a:p>
          <a:p>
            <a:pPr indent="-228600" lvl="1" marL="685800" rtl="0" algn="l">
              <a:lnSpc>
                <a:spcPct val="100000"/>
              </a:lnSpc>
              <a:spcBef>
                <a:spcPts val="0"/>
              </a:spcBef>
              <a:spcAft>
                <a:spcPts val="0"/>
              </a:spcAft>
              <a:buClr>
                <a:srgbClr val="000000"/>
              </a:buClr>
              <a:buSzPts val="1200"/>
              <a:buFont typeface="Calibri"/>
              <a:buAutoNum type="arabicPeriod"/>
            </a:pPr>
            <a:r>
              <a:rPr i="1" lang="en-US"/>
              <a:t>projection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identify the Latin root in each word, pronounce the word aloud, and determine the meaning of the word.</a:t>
            </a:r>
            <a:endParaRPr i="0"/>
          </a:p>
        </p:txBody>
      </p:sp>
      <p:sp>
        <p:nvSpPr>
          <p:cNvPr id="934" name="Google Shape;934;p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that writing poetry, like any type of writing, is a process. The first step is generating ideas. Freewriting can be a very helpful tool. Use it to explore </a:t>
            </a:r>
            <a:endParaRPr/>
          </a:p>
          <a:p>
            <a:pPr indent="-228600" lvl="1" marL="685800" rtl="0" algn="l">
              <a:lnSpc>
                <a:spcPct val="100000"/>
              </a:lnSpc>
              <a:spcBef>
                <a:spcPts val="0"/>
              </a:spcBef>
              <a:spcAft>
                <a:spcPts val="0"/>
              </a:spcAft>
              <a:buClr>
                <a:srgbClr val="000000"/>
              </a:buClr>
              <a:buSzPts val="1200"/>
              <a:buFont typeface="Arial"/>
              <a:buChar char="•"/>
            </a:pPr>
            <a:r>
              <a:rPr lang="en-US"/>
              <a:t>feelings or emotions about a topic, </a:t>
            </a:r>
            <a:endParaRPr/>
          </a:p>
          <a:p>
            <a:pPr indent="-228600" lvl="1" marL="685800" rtl="0" algn="l">
              <a:lnSpc>
                <a:spcPct val="100000"/>
              </a:lnSpc>
              <a:spcBef>
                <a:spcPts val="0"/>
              </a:spcBef>
              <a:spcAft>
                <a:spcPts val="0"/>
              </a:spcAft>
              <a:buClr>
                <a:srgbClr val="000000"/>
              </a:buClr>
              <a:buSzPts val="1200"/>
              <a:buFont typeface="Arial"/>
              <a:buChar char="•"/>
            </a:pPr>
            <a:r>
              <a:rPr lang="en-US"/>
              <a:t>images, descriptions, and details that relate to the topic or purpose of the poem and, </a:t>
            </a:r>
            <a:endParaRPr/>
          </a:p>
          <a:p>
            <a:pPr indent="-228600" lvl="1" marL="685800" rtl="0" algn="l">
              <a:lnSpc>
                <a:spcPct val="100000"/>
              </a:lnSpc>
              <a:spcBef>
                <a:spcPts val="0"/>
              </a:spcBef>
              <a:spcAft>
                <a:spcPts val="0"/>
              </a:spcAft>
              <a:buClr>
                <a:srgbClr val="000000"/>
              </a:buClr>
              <a:buSzPts val="1200"/>
              <a:buFont typeface="Arial"/>
              <a:buChar char="•"/>
            </a:pPr>
            <a:r>
              <a:rPr lang="en-US"/>
              <a:t>sounds of words, rhymes, or rhythms to incorporate in the poem.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Inform students that they will be using freewriting to help them explore the topic, ideas, and features to include in their poems. </a:t>
            </a:r>
            <a:endParaRPr/>
          </a:p>
          <a:p>
            <a:pPr indent="-228600" lvl="1" marL="685800" rtl="0" algn="l">
              <a:lnSpc>
                <a:spcPct val="100000"/>
              </a:lnSpc>
              <a:spcBef>
                <a:spcPts val="0"/>
              </a:spcBef>
              <a:spcAft>
                <a:spcPts val="0"/>
              </a:spcAft>
              <a:buClr>
                <a:srgbClr val="000000"/>
              </a:buClr>
              <a:buSzPts val="1200"/>
              <a:buFont typeface="Arial"/>
              <a:buChar char="•"/>
            </a:pPr>
            <a:r>
              <a:rPr lang="en-US"/>
              <a:t>Say: </a:t>
            </a:r>
            <a:r>
              <a:rPr i="1" lang="en-US"/>
              <a:t>The focus of freewriting is on ideas. There is no need to worry about writing rules. Freewriting is a way to follow your thoughts and capture them in writing. </a:t>
            </a:r>
            <a:endParaRPr/>
          </a:p>
          <a:p>
            <a:pPr indent="-228600" lvl="1" marL="685800" rtl="0" algn="l">
              <a:lnSpc>
                <a:spcPct val="100000"/>
              </a:lnSpc>
              <a:spcBef>
                <a:spcPts val="0"/>
              </a:spcBef>
              <a:spcAft>
                <a:spcPts val="0"/>
              </a:spcAft>
              <a:buClr>
                <a:srgbClr val="000000"/>
              </a:buClr>
              <a:buSzPts val="1200"/>
              <a:buFont typeface="Arial"/>
              <a:buChar char="•"/>
            </a:pPr>
            <a:r>
              <a:rPr lang="en-US"/>
              <a:t>Remind students that they should write down all their thoughts. Say: </a:t>
            </a:r>
            <a:r>
              <a:rPr i="1" lang="en-US"/>
              <a:t>Even if you are not sure you like an idea or phrase, write it down. These thoughts may lead to better ideas and can be revised later. You will also have the opportunity to share your thoughts with your classmates, and they may be able to help you revise these ideas into language you want to include in your poem.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465 in the Student Interactive. Have them freewrite for five minutes.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Then direct them as stated to note ideas they want to emphasize. Encourage them to circle ideas they want to revisit and explore further.</a:t>
            </a:r>
            <a:endParaRPr i="0"/>
          </a:p>
        </p:txBody>
      </p:sp>
      <p:sp>
        <p:nvSpPr>
          <p:cNvPr id="950" name="Google Shape;950;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p1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Direct students to p. 465 in the Student Interactive. Have them freewrite for five minutes. Then direct them as stated to note ideas they want to emphasize. Encourage them to circle ideas they want to revisit and explore further.</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Guide students into Writing Club groups. See p. T353 for details of how to run Writing Club.</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At the end of independent writing time ask students to share their freewriting with a partner. Have them focus on the ideas they highlighted and want to include in their poems.</a:t>
            </a:r>
            <a:endParaRPr i="0"/>
          </a:p>
        </p:txBody>
      </p:sp>
      <p:sp>
        <p:nvSpPr>
          <p:cNvPr id="965" name="Google Shape;965;p1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p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Use the following sentences for a spelling test</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Jory is </a:t>
            </a:r>
            <a:r>
              <a:rPr b="1" lang="en-US"/>
              <a:t>generous</a:t>
            </a:r>
            <a:r>
              <a:rPr lang="en-US"/>
              <a:t> with both his time and his money.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The 800-meter dash is both a sprint and an </a:t>
            </a:r>
            <a:r>
              <a:rPr b="1" lang="en-US"/>
              <a:t>endurance</a:t>
            </a:r>
            <a:r>
              <a:rPr lang="en-US"/>
              <a:t> race.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If you make noise during the play, they will </a:t>
            </a:r>
            <a:r>
              <a:rPr b="1" lang="en-US"/>
              <a:t>eject</a:t>
            </a:r>
            <a:r>
              <a:rPr lang="en-US"/>
              <a:t> you from the theater.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The senator has a major </a:t>
            </a:r>
            <a:r>
              <a:rPr b="1" lang="en-US"/>
              <a:t>objection</a:t>
            </a:r>
            <a:r>
              <a:rPr lang="en-US"/>
              <a:t> to the budget bill.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This leather is both beautiful and </a:t>
            </a:r>
            <a:r>
              <a:rPr b="1" lang="en-US"/>
              <a:t>durable</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My dad once had a job running a </a:t>
            </a:r>
            <a:r>
              <a:rPr b="1" lang="en-US"/>
              <a:t>projector</a:t>
            </a:r>
            <a:r>
              <a:rPr lang="en-US"/>
              <a:t> in a movie theater.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This new laptop is powerful and completely </a:t>
            </a:r>
            <a:r>
              <a:rPr b="1" lang="en-US"/>
              <a:t>portable</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The debate started out well, but soon </a:t>
            </a:r>
            <a:r>
              <a:rPr b="1" lang="en-US"/>
              <a:t>degenerated</a:t>
            </a:r>
            <a:r>
              <a:rPr lang="en-US"/>
              <a:t> into an argument.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In </a:t>
            </a:r>
            <a:r>
              <a:rPr b="1" lang="en-US"/>
              <a:t>general</a:t>
            </a:r>
            <a:r>
              <a:rPr lang="en-US"/>
              <a:t>, most of the debates were highly productive.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We need to find out how to </a:t>
            </a:r>
            <a:r>
              <a:rPr b="1" lang="en-US"/>
              <a:t>transport</a:t>
            </a:r>
            <a:r>
              <a:rPr lang="en-US"/>
              <a:t> a sofa to New Mexico.</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977" name="Google Shape;977;p1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5: </a:t>
            </a:r>
            <a:r>
              <a:rPr i="1" lang="en-US"/>
              <a:t>Why is it important to understand our planet?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the Week 1 Question: </a:t>
            </a:r>
            <a:r>
              <a:rPr i="1" lang="en-US"/>
              <a:t>What do we know about Earth’s features and processes?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attention to the infographic on pp. 432–433 in the Student Interactive. Remind them that an infographic uses text and visuals to impart information.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read the infographic and discuss the different kinds of features found on Earth’s surface. Use the following questions to guide discussion: </a:t>
            </a:r>
            <a:endParaRPr/>
          </a:p>
          <a:p>
            <a:pPr indent="-190500" lvl="1" marL="685800" rtl="0" algn="l">
              <a:lnSpc>
                <a:spcPct val="100000"/>
              </a:lnSpc>
              <a:spcBef>
                <a:spcPts val="0"/>
              </a:spcBef>
              <a:spcAft>
                <a:spcPts val="0"/>
              </a:spcAft>
              <a:buClr>
                <a:srgbClr val="000000"/>
              </a:buClr>
              <a:buSzPts val="1200"/>
              <a:buFont typeface="Arial"/>
              <a:buChar char="•"/>
            </a:pPr>
            <a:r>
              <a:rPr lang="en-US"/>
              <a:t>What facts about Earth’s surface surprised you? </a:t>
            </a:r>
            <a:endParaRPr/>
          </a:p>
          <a:p>
            <a:pPr indent="-190500" lvl="1" marL="685800" rtl="0" algn="l">
              <a:lnSpc>
                <a:spcPct val="100000"/>
              </a:lnSpc>
              <a:spcBef>
                <a:spcPts val="0"/>
              </a:spcBef>
              <a:spcAft>
                <a:spcPts val="0"/>
              </a:spcAft>
              <a:buClr>
                <a:srgbClr val="000000"/>
              </a:buClr>
              <a:buSzPts val="1200"/>
              <a:buFont typeface="Arial"/>
              <a:buChar char="•"/>
            </a:pPr>
            <a:r>
              <a:rPr lang="en-US"/>
              <a:t>Which of Earth’s features is the most interesting to you? </a:t>
            </a:r>
            <a:endParaRPr/>
          </a:p>
          <a:p>
            <a:pPr indent="-190500" lvl="1" marL="685800" rtl="0" algn="l">
              <a:lnSpc>
                <a:spcPct val="100000"/>
              </a:lnSpc>
              <a:spcBef>
                <a:spcPts val="0"/>
              </a:spcBef>
              <a:spcAft>
                <a:spcPts val="0"/>
              </a:spcAft>
              <a:buClr>
                <a:srgbClr val="000000"/>
              </a:buClr>
              <a:buSzPts val="1200"/>
              <a:buFont typeface="Arial"/>
              <a:buChar char="•"/>
            </a:pPr>
            <a:r>
              <a:rPr lang="en-US"/>
              <a:t>What inference can you make about rain forests? Use evidence to support your inference.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Week 1 Question: </a:t>
            </a:r>
            <a:r>
              <a:rPr i="1" lang="en-US"/>
              <a:t>What do we know about Earth’s features and processes?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they just learned about some of Earth’s features and processes. Explain that they will read more about Earth this week.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Freewrite - Have students answer the Quick Write question on p. 433 and then share their responses.</a:t>
            </a:r>
            <a:endParaRPr i="0" u="none" strike="noStrike">
              <a:solidFill>
                <a:srgbClr val="000000"/>
              </a:solidFill>
            </a:endParaRPr>
          </a:p>
        </p:txBody>
      </p:sp>
      <p:sp>
        <p:nvSpPr>
          <p:cNvPr id="155" name="Google Shape;15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7" name="Google Shape;997;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identify the relative adverb that best fits the sentence. </a:t>
            </a:r>
            <a:endParaRPr/>
          </a:p>
          <a:p>
            <a:pPr indent="-228600" lvl="1" marL="685800" rtl="0" algn="l">
              <a:lnSpc>
                <a:spcPct val="100000"/>
              </a:lnSpc>
              <a:spcBef>
                <a:spcPts val="0"/>
              </a:spcBef>
              <a:spcAft>
                <a:spcPts val="0"/>
              </a:spcAft>
              <a:buClr>
                <a:srgbClr val="000000"/>
              </a:buClr>
              <a:buSzPts val="1200"/>
              <a:buFont typeface="Arial"/>
              <a:buChar char="•"/>
            </a:pPr>
            <a:r>
              <a:rPr i="1" lang="en-US"/>
              <a:t>Tien and Dorin rode the subway to the theater _____ Hamilton was playing. </a:t>
            </a:r>
            <a:endParaRPr/>
          </a:p>
          <a:p>
            <a:pPr indent="-228600" lvl="2" marL="1143000" rtl="0" algn="l">
              <a:lnSpc>
                <a:spcPct val="100000"/>
              </a:lnSpc>
              <a:spcBef>
                <a:spcPts val="0"/>
              </a:spcBef>
              <a:spcAft>
                <a:spcPts val="0"/>
              </a:spcAft>
              <a:buClr>
                <a:srgbClr val="000000"/>
              </a:buClr>
              <a:buSzPts val="1200"/>
              <a:buFont typeface="Arial"/>
              <a:buAutoNum type="alphaUcPeriod"/>
            </a:pPr>
            <a:r>
              <a:rPr lang="en-US"/>
              <a:t>why</a:t>
            </a:r>
            <a:endParaRPr/>
          </a:p>
          <a:p>
            <a:pPr indent="-228600" lvl="2" marL="1143000" rtl="0" algn="l">
              <a:lnSpc>
                <a:spcPct val="100000"/>
              </a:lnSpc>
              <a:spcBef>
                <a:spcPts val="0"/>
              </a:spcBef>
              <a:spcAft>
                <a:spcPts val="0"/>
              </a:spcAft>
              <a:buClr>
                <a:srgbClr val="000000"/>
              </a:buClr>
              <a:buSzPts val="1200"/>
              <a:buFont typeface="Arial"/>
              <a:buAutoNum type="alphaUcPeriod"/>
            </a:pPr>
            <a:r>
              <a:rPr lang="en-US"/>
              <a:t>for </a:t>
            </a:r>
            <a:endParaRPr/>
          </a:p>
          <a:p>
            <a:pPr indent="-228600" lvl="2" marL="1143000" rtl="0" algn="l">
              <a:lnSpc>
                <a:spcPct val="100000"/>
              </a:lnSpc>
              <a:spcBef>
                <a:spcPts val="0"/>
              </a:spcBef>
              <a:spcAft>
                <a:spcPts val="0"/>
              </a:spcAft>
              <a:buClr>
                <a:srgbClr val="000000"/>
              </a:buClr>
              <a:buSzPts val="1200"/>
              <a:buFont typeface="Arial"/>
              <a:buAutoNum type="alphaUcPeriod"/>
            </a:pPr>
            <a:r>
              <a:rPr lang="en-US"/>
              <a:t>when </a:t>
            </a:r>
            <a:endParaRPr/>
          </a:p>
          <a:p>
            <a:pPr indent="-228600" lvl="2" marL="1143000" rtl="0" algn="l">
              <a:lnSpc>
                <a:spcPct val="100000"/>
              </a:lnSpc>
              <a:spcBef>
                <a:spcPts val="0"/>
              </a:spcBef>
              <a:spcAft>
                <a:spcPts val="0"/>
              </a:spcAft>
              <a:buClr>
                <a:srgbClr val="000000"/>
              </a:buClr>
              <a:buSzPts val="1200"/>
              <a:buFont typeface="Arial"/>
              <a:buAutoNum type="alphaUcPeriod"/>
            </a:pPr>
            <a:r>
              <a:rPr lang="en-US"/>
              <a:t>where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Conventions p. 187 from the Resource Download Center. </a:t>
            </a:r>
            <a:r>
              <a:rPr b="1" i="0" lang="en-US" u="none" strike="noStrike">
                <a:solidFill>
                  <a:srgbClr val="000000"/>
                </a:solidFill>
                <a:latin typeface="Calibri"/>
                <a:ea typeface="Calibri"/>
                <a:cs typeface="Calibri"/>
                <a:sym typeface="Calibri"/>
              </a:rPr>
              <a:t>Click path: Table of Contents -&gt; Resource Download Center -&gt; Language and Conventions -&gt; U5 W1</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998" name="Google Shape;998;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9" name="Google Shape;1009;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10" name="Google Shape;1010;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you are going to read aloud an informational text called “Energy Recovery of Waste.”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them actively listen, paying close attention to descriptive details. After they read, have them paraphrase the text, maintaining the text’s order. </a:t>
            </a:r>
            <a:endParaRPr/>
          </a:p>
          <a:p>
            <a:pPr indent="-1905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ROUTINE Have students actively listen for elements of informational text. </a:t>
            </a:r>
            <a:endParaRPr/>
          </a:p>
          <a:p>
            <a:pPr indent="-1905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the entire text aloud without stopping for Think Aloud callouts.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text aloud, pausing to model Think Aloud strategies related to the genre and the text features.</a:t>
            </a:r>
            <a:endParaRPr/>
          </a:p>
          <a:p>
            <a:pPr indent="-1905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Say: </a:t>
            </a:r>
            <a:r>
              <a:rPr i="1" lang="en-US"/>
              <a:t>I see there is a heading in the first half of the text. Text features like headings tell me this is probably an informational text. I know informational texts relate facts and ideas on a topic. Their features organize the information into topics. Sometimes they use graphic features like pictures and diagrams as well, which help make the facts and ideas clear. </a:t>
            </a:r>
            <a:endParaRPr/>
          </a:p>
          <a:p>
            <a:pPr indent="-1905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Say: </a:t>
            </a:r>
            <a:r>
              <a:rPr i="1" lang="en-US"/>
              <a:t>As I continue to read the text, I notice that there are three more headings on this page. The headings break up the text into three sections and tell me what each section is about: a new way to recycle, how waste-to-energy works, and the benefits of waste-to-energy. The headings also tell me where I can find the information about each of these topics if I ever need to come back and look for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a T-chart to help students compare waste-to-energy with landfills.</a:t>
            </a:r>
            <a:endParaRPr b="0" i="0" u="none" strike="noStrike">
              <a:solidFill>
                <a:srgbClr val="000000"/>
              </a:solidFill>
              <a:latin typeface="Calibri"/>
              <a:ea typeface="Calibri"/>
              <a:cs typeface="Calibri"/>
              <a:sym typeface="Calibri"/>
            </a:endParaRPr>
          </a:p>
        </p:txBody>
      </p:sp>
      <p:sp>
        <p:nvSpPr>
          <p:cNvPr id="168" name="Google Shape;16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Explain to students that authors of informational text often use text and graphic features to help organize and clarify information. Sections, headings, and subheadings are common text features of informational text. Graphics such as diagrams, photographs, maps, tables, and charts display and clarify information to help readers better understand the text. </a:t>
            </a:r>
            <a:endParaRPr/>
          </a:p>
          <a:p>
            <a:pPr indent="-228600" lvl="1" marL="685800" rtl="0" algn="l">
              <a:lnSpc>
                <a:spcPct val="100000"/>
              </a:lnSpc>
              <a:spcBef>
                <a:spcPts val="0"/>
              </a:spcBef>
              <a:spcAft>
                <a:spcPts val="0"/>
              </a:spcAft>
              <a:buClr>
                <a:srgbClr val="000000"/>
              </a:buClr>
              <a:buSzPts val="1200"/>
              <a:buFont typeface="Arial"/>
              <a:buChar char="•"/>
            </a:pPr>
            <a:r>
              <a:rPr lang="en-US"/>
              <a:t>Look for features that tell you a selection is informational text, such as headings, diagrams, photographs, charts, tables, and maps. </a:t>
            </a:r>
            <a:endParaRPr/>
          </a:p>
          <a:p>
            <a:pPr indent="-228600" lvl="1" marL="685800" rtl="0" algn="l">
              <a:lnSpc>
                <a:spcPct val="100000"/>
              </a:lnSpc>
              <a:spcBef>
                <a:spcPts val="0"/>
              </a:spcBef>
              <a:spcAft>
                <a:spcPts val="0"/>
              </a:spcAft>
              <a:buClr>
                <a:srgbClr val="000000"/>
              </a:buClr>
              <a:buSzPts val="1200"/>
              <a:buFont typeface="Arial"/>
              <a:buChar char="•"/>
            </a:pPr>
            <a:r>
              <a:rPr lang="en-US"/>
              <a:t>Ask yourself how the information in a text is organized or structured. What text features are used and what topics do they include?</a:t>
            </a:r>
            <a:endParaRPr/>
          </a:p>
          <a:p>
            <a:pPr indent="-228600" lvl="1" marL="685800" rtl="0" algn="l">
              <a:lnSpc>
                <a:spcPct val="100000"/>
              </a:lnSpc>
              <a:spcBef>
                <a:spcPts val="0"/>
              </a:spcBef>
              <a:spcAft>
                <a:spcPts val="0"/>
              </a:spcAft>
              <a:buClr>
                <a:srgbClr val="000000"/>
              </a:buClr>
              <a:buSzPts val="1200"/>
              <a:buFont typeface="Arial"/>
              <a:buChar char="•"/>
            </a:pPr>
            <a:r>
              <a:rPr lang="en-US"/>
              <a:t>Think about how the features help you understand the information.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Model analyzing informational text features. Say: </a:t>
            </a:r>
            <a:r>
              <a:rPr i="1" lang="en-US"/>
              <a:t>In “Energy Recovery of Waste,” the author uses text features like headings to help the reader learn about the topics in the work. I ask myself, “What do these text features do?” The headings help organize the information in the text.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Talk about what graphic text features could be added to “Energy Recovery of Waste.” Discuss how graphic features would help readers understand some of the ideas in the text. </a:t>
            </a:r>
            <a:endParaRPr b="0" i="0" u="none" strike="noStrike">
              <a:solidFill>
                <a:srgbClr val="000000"/>
              </a:solidFill>
              <a:latin typeface="Calibri"/>
              <a:ea typeface="Calibri"/>
              <a:cs typeface="Calibri"/>
              <a:sym typeface="Calibri"/>
            </a:endParaRPr>
          </a:p>
        </p:txBody>
      </p:sp>
      <p:sp>
        <p:nvSpPr>
          <p:cNvPr id="179" name="Google Shape;17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9.png"/><Relationship Id="rId7"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8.png"/><Relationship Id="rId7"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30.png"/><Relationship Id="rId7"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8.png"/><Relationship Id="rId7"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26.png"/><Relationship Id="rId7"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8.png"/><Relationship Id="rId7"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28.png"/><Relationship Id="rId7"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8.png"/><Relationship Id="rId7"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21.png"/><Relationship Id="rId7"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9.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45.png"/><Relationship Id="rId7"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33.png"/><Relationship Id="rId7"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32.png"/><Relationship Id="rId7"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36.png"/><Relationship Id="rId7" Type="http://schemas.openxmlformats.org/officeDocument/2006/relationships/image" Target="../media/image1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42.png"/><Relationship Id="rId7" Type="http://schemas.openxmlformats.org/officeDocument/2006/relationships/image" Target="../media/image1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47.png"/><Relationship Id="rId7"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56.png"/><Relationship Id="rId7"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61.png"/><Relationship Id="rId7" Type="http://schemas.openxmlformats.org/officeDocument/2006/relationships/image" Target="../media/image1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49.png"/><Relationship Id="rId7" Type="http://schemas.openxmlformats.org/officeDocument/2006/relationships/image" Target="../media/image3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A picture containing clock&#10;&#10;Description automatically generated" id="194" name="Google Shape;194;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5" name="Google Shape;195;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6" name="Google Shape;196;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7" name="Google Shape;197;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8" name="Google Shape;198;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99" name="Google Shape;199;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0" name="Google Shape;200;p13"/>
          <p:cNvPicPr preferRelativeResize="0"/>
          <p:nvPr/>
        </p:nvPicPr>
        <p:blipFill rotWithShape="1">
          <a:blip r:embed="rId6">
            <a:alphaModFix/>
          </a:blip>
          <a:srcRect b="0" l="0" r="0" t="0"/>
          <a:stretch/>
        </p:blipFill>
        <p:spPr>
          <a:xfrm>
            <a:off x="6096000" y="1807335"/>
            <a:ext cx="4948236" cy="713781"/>
          </a:xfrm>
          <a:prstGeom prst="rect">
            <a:avLst/>
          </a:prstGeom>
          <a:noFill/>
          <a:ln>
            <a:noFill/>
          </a:ln>
        </p:spPr>
      </p:pic>
      <p:pic>
        <p:nvPicPr>
          <p:cNvPr id="201" name="Google Shape;201;p13"/>
          <p:cNvPicPr preferRelativeResize="0"/>
          <p:nvPr/>
        </p:nvPicPr>
        <p:blipFill rotWithShape="1">
          <a:blip r:embed="rId7">
            <a:alphaModFix/>
          </a:blip>
          <a:srcRect b="0" l="0" r="0" t="0"/>
          <a:stretch/>
        </p:blipFill>
        <p:spPr>
          <a:xfrm>
            <a:off x="1263499" y="1131713"/>
            <a:ext cx="3815370" cy="51234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02" name="Google Shape;202;p13"/>
          <p:cNvSpPr txBox="1"/>
          <p:nvPr/>
        </p:nvSpPr>
        <p:spPr>
          <a:xfrm>
            <a:off x="6096000" y="2664803"/>
            <a:ext cx="5067299"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With a partner, </a:t>
            </a:r>
            <a:r>
              <a:rPr b="1" i="0" lang="en-US" sz="3200" u="none" cap="none" strike="noStrike">
                <a:solidFill>
                  <a:srgbClr val="000000"/>
                </a:solidFill>
                <a:latin typeface="Century Gothic"/>
                <a:ea typeface="Century Gothic"/>
                <a:cs typeface="Century Gothic"/>
                <a:sym typeface="Century Gothic"/>
              </a:rPr>
              <a:t>discuss</a:t>
            </a:r>
            <a:r>
              <a:rPr b="0" i="0" lang="en-US" sz="3200" u="none" cap="none" strike="noStrike">
                <a:solidFill>
                  <a:srgbClr val="000000"/>
                </a:solidFill>
                <a:latin typeface="Century Gothic"/>
                <a:ea typeface="Century Gothic"/>
                <a:cs typeface="Century Gothic"/>
                <a:sym typeface="Century Gothic"/>
              </a:rPr>
              <a:t> how informational text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features helped you understand a topic.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Take notes </a:t>
            </a:r>
            <a:r>
              <a:rPr b="0" i="0" lang="en-US" sz="3200" u="none" cap="none" strike="noStrike">
                <a:solidFill>
                  <a:schemeClr val="dk1"/>
                </a:solidFill>
                <a:latin typeface="Century Gothic"/>
                <a:ea typeface="Century Gothic"/>
                <a:cs typeface="Century Gothic"/>
                <a:sym typeface="Century Gothic"/>
              </a:rPr>
              <a:t>on your discussion.</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A picture containing clock&#10;&#10;Description automatically generated" id="208" name="Google Shape;208;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9" name="Google Shape;209;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0" name="Google Shape;210;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1" name="Google Shape;211;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2" name="Google Shape;212;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13" name="Google Shape;213;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455</a:t>
            </a:r>
            <a:endParaRPr b="0" i="0" sz="1400" u="none" cap="none" strike="noStrike">
              <a:solidFill>
                <a:srgbClr val="000000"/>
              </a:solidFill>
              <a:latin typeface="Century Gothic"/>
              <a:ea typeface="Century Gothic"/>
              <a:cs typeface="Century Gothic"/>
              <a:sym typeface="Century Gothic"/>
            </a:endParaRPr>
          </a:p>
        </p:txBody>
      </p:sp>
      <p:pic>
        <p:nvPicPr>
          <p:cNvPr id="214" name="Google Shape;214;p14"/>
          <p:cNvPicPr preferRelativeResize="0"/>
          <p:nvPr/>
        </p:nvPicPr>
        <p:blipFill rotWithShape="1">
          <a:blip r:embed="rId6">
            <a:alphaModFix/>
          </a:blip>
          <a:srcRect b="0" l="0" r="0" t="0"/>
          <a:stretch/>
        </p:blipFill>
        <p:spPr>
          <a:xfrm>
            <a:off x="5917484" y="1159009"/>
            <a:ext cx="3956942" cy="53553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15" name="Google Shape;215;p14"/>
          <p:cNvSpPr txBox="1"/>
          <p:nvPr/>
        </p:nvSpPr>
        <p:spPr>
          <a:xfrm>
            <a:off x="532750" y="1273388"/>
            <a:ext cx="4872627" cy="48320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Look </a:t>
            </a:r>
            <a:r>
              <a:rPr b="0" i="0" lang="en-US" sz="2800" u="none" cap="none" strike="noStrike">
                <a:solidFill>
                  <a:schemeClr val="dk1"/>
                </a:solidFill>
                <a:latin typeface="Century Gothic"/>
                <a:ea typeface="Century Gothic"/>
                <a:cs typeface="Century Gothic"/>
                <a:sym typeface="Century Gothic"/>
              </a:rPr>
              <a:t>for words with familiar base words.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Notice </a:t>
            </a:r>
            <a:r>
              <a:rPr b="0" i="0" lang="en-US" sz="2800" u="none" cap="none" strike="noStrike">
                <a:solidFill>
                  <a:schemeClr val="dk1"/>
                </a:solidFill>
                <a:latin typeface="Century Gothic"/>
                <a:ea typeface="Century Gothic"/>
                <a:cs typeface="Century Gothic"/>
                <a:sym typeface="Century Gothic"/>
              </a:rPr>
              <a:t>prefixes and suffixes that change the meaning of the base word.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Pay attention </a:t>
            </a:r>
            <a:r>
              <a:rPr b="0" i="0" lang="en-US" sz="2800" u="none" cap="none" strike="noStrike">
                <a:solidFill>
                  <a:schemeClr val="dk1"/>
                </a:solidFill>
                <a:latin typeface="Century Gothic"/>
                <a:ea typeface="Century Gothic"/>
                <a:cs typeface="Century Gothic"/>
                <a:sym typeface="Century Gothic"/>
              </a:rPr>
              <a:t>to how prefixes and suffixes change the word’s part of speech.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picture containing clock&#10;&#10;Description automatically generated" id="221" name="Google Shape;221;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2" name="Google Shape;222;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3" name="Google Shape;223;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4" name="Google Shape;224;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5" name="Google Shape;225;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pic>
        <p:nvPicPr>
          <p:cNvPr id="226" name="Google Shape;226;p15"/>
          <p:cNvPicPr preferRelativeResize="0"/>
          <p:nvPr/>
        </p:nvPicPr>
        <p:blipFill rotWithShape="1">
          <a:blip r:embed="rId6">
            <a:alphaModFix/>
          </a:blip>
          <a:srcRect b="0" l="0" r="0" t="0"/>
          <a:stretch/>
        </p:blipFill>
        <p:spPr>
          <a:xfrm>
            <a:off x="833728" y="1091774"/>
            <a:ext cx="3885972" cy="52054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27" name="Google Shape;227;p15"/>
          <p:cNvPicPr preferRelativeResize="0"/>
          <p:nvPr/>
        </p:nvPicPr>
        <p:blipFill rotWithShape="1">
          <a:blip r:embed="rId7">
            <a:alphaModFix/>
          </a:blip>
          <a:srcRect b="0" l="0" r="0" t="0"/>
          <a:stretch/>
        </p:blipFill>
        <p:spPr>
          <a:xfrm>
            <a:off x="5477643" y="1159009"/>
            <a:ext cx="2749541" cy="961885"/>
          </a:xfrm>
          <a:prstGeom prst="rect">
            <a:avLst/>
          </a:prstGeom>
          <a:noFill/>
          <a:ln>
            <a:noFill/>
          </a:ln>
        </p:spPr>
      </p:pic>
      <p:sp>
        <p:nvSpPr>
          <p:cNvPr id="228" name="Google Shape;228;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455</a:t>
            </a:r>
            <a:endParaRPr b="0" i="0" sz="1400" u="none" cap="none" strike="noStrike">
              <a:solidFill>
                <a:srgbClr val="000000"/>
              </a:solidFill>
              <a:latin typeface="Century Gothic"/>
              <a:ea typeface="Century Gothic"/>
              <a:cs typeface="Century Gothic"/>
              <a:sym typeface="Century Gothic"/>
            </a:endParaRPr>
          </a:p>
        </p:txBody>
      </p:sp>
      <p:sp>
        <p:nvSpPr>
          <p:cNvPr id="229" name="Google Shape;229;p15"/>
          <p:cNvSpPr txBox="1"/>
          <p:nvPr/>
        </p:nvSpPr>
        <p:spPr>
          <a:xfrm>
            <a:off x="5542612" y="2203565"/>
            <a:ext cx="5330164" cy="39702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Identify</a:t>
            </a:r>
            <a:r>
              <a:rPr b="0" i="0" lang="en-US" sz="2800" u="none" cap="none" strike="noStrike">
                <a:solidFill>
                  <a:srgbClr val="000000"/>
                </a:solidFill>
                <a:latin typeface="Century Gothic"/>
                <a:ea typeface="Century Gothic"/>
                <a:cs typeface="Century Gothic"/>
                <a:sym typeface="Century Gothic"/>
              </a:rPr>
              <a:t> each word’s part of speech.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Tell</a:t>
            </a:r>
            <a:r>
              <a:rPr b="0" i="0" lang="en-US" sz="2800" u="none" cap="none" strike="noStrike">
                <a:solidFill>
                  <a:srgbClr val="000000"/>
                </a:solidFill>
                <a:latin typeface="Century Gothic"/>
                <a:ea typeface="Century Gothic"/>
                <a:cs typeface="Century Gothic"/>
                <a:sym typeface="Century Gothic"/>
              </a:rPr>
              <a:t> what both words are about.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Write </a:t>
            </a:r>
            <a:r>
              <a:rPr b="0" i="0" lang="en-US" sz="2800" u="none" cap="none" strike="noStrike">
                <a:solidFill>
                  <a:srgbClr val="000000"/>
                </a:solidFill>
                <a:latin typeface="Century Gothic"/>
                <a:ea typeface="Century Gothic"/>
                <a:cs typeface="Century Gothic"/>
                <a:sym typeface="Century Gothic"/>
              </a:rPr>
              <a:t>the related word that best completes the sentence.</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A picture containing clock&#10;&#10;Description automatically generated" id="235" name="Google Shape;235;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6" name="Google Shape;236;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7" name="Google Shape;237;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8" name="Google Shape;238;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9" name="Google Shape;239;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 Latin Roots </a:t>
            </a:r>
            <a:endParaRPr b="0" i="0" sz="1400" u="none" cap="none" strike="noStrike">
              <a:solidFill>
                <a:srgbClr val="000000"/>
              </a:solidFill>
              <a:latin typeface="Century Gothic"/>
              <a:ea typeface="Century Gothic"/>
              <a:cs typeface="Century Gothic"/>
              <a:sym typeface="Century Gothic"/>
            </a:endParaRPr>
          </a:p>
        </p:txBody>
      </p:sp>
      <p:sp>
        <p:nvSpPr>
          <p:cNvPr id="240" name="Google Shape;240;p75"/>
          <p:cNvSpPr txBox="1"/>
          <p:nvPr/>
        </p:nvSpPr>
        <p:spPr>
          <a:xfrm>
            <a:off x="819040" y="1863400"/>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generation</a:t>
            </a:r>
            <a:endParaRPr b="0" i="0" sz="1400" u="none" cap="none" strike="noStrike">
              <a:solidFill>
                <a:srgbClr val="000000"/>
              </a:solidFill>
              <a:latin typeface="Century Gothic"/>
              <a:ea typeface="Century Gothic"/>
              <a:cs typeface="Century Gothic"/>
              <a:sym typeface="Century Gothic"/>
            </a:endParaRPr>
          </a:p>
        </p:txBody>
      </p:sp>
      <p:sp>
        <p:nvSpPr>
          <p:cNvPr id="241" name="Google Shape;241;p75"/>
          <p:cNvSpPr txBox="1"/>
          <p:nvPr/>
        </p:nvSpPr>
        <p:spPr>
          <a:xfrm>
            <a:off x="819040" y="4255762"/>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import</a:t>
            </a:r>
            <a:endParaRPr b="0" i="0" sz="1400" u="none" cap="none" strike="noStrike">
              <a:solidFill>
                <a:srgbClr val="000000"/>
              </a:solidFill>
              <a:latin typeface="Century Gothic"/>
              <a:ea typeface="Century Gothic"/>
              <a:cs typeface="Century Gothic"/>
              <a:sym typeface="Century Gothic"/>
            </a:endParaRPr>
          </a:p>
        </p:txBody>
      </p:sp>
      <p:sp>
        <p:nvSpPr>
          <p:cNvPr id="242" name="Google Shape;242;p75"/>
          <p:cNvSpPr txBox="1"/>
          <p:nvPr/>
        </p:nvSpPr>
        <p:spPr>
          <a:xfrm>
            <a:off x="5967425" y="1863400"/>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enduring</a:t>
            </a:r>
            <a:endParaRPr b="0" i="0" sz="1400" u="none" cap="none" strike="noStrike">
              <a:solidFill>
                <a:srgbClr val="000000"/>
              </a:solidFill>
              <a:latin typeface="Century Gothic"/>
              <a:ea typeface="Century Gothic"/>
              <a:cs typeface="Century Gothic"/>
              <a:sym typeface="Century Gothic"/>
            </a:endParaRPr>
          </a:p>
        </p:txBody>
      </p:sp>
      <p:sp>
        <p:nvSpPr>
          <p:cNvPr id="243" name="Google Shape;243;p75"/>
          <p:cNvSpPr txBox="1"/>
          <p:nvPr/>
        </p:nvSpPr>
        <p:spPr>
          <a:xfrm>
            <a:off x="5967425" y="42557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regenerate</a:t>
            </a:r>
            <a:endParaRPr b="0" i="0" sz="1400" u="none" cap="none" strike="noStrike">
              <a:solidFill>
                <a:srgbClr val="000000"/>
              </a:solidFill>
              <a:latin typeface="Century Gothic"/>
              <a:ea typeface="Century Gothic"/>
              <a:cs typeface="Century Gothic"/>
              <a:sym typeface="Century Gothic"/>
            </a:endParaRPr>
          </a:p>
        </p:txBody>
      </p:sp>
      <p:sp>
        <p:nvSpPr>
          <p:cNvPr id="244" name="Google Shape;244;p75"/>
          <p:cNvSpPr txBox="1"/>
          <p:nvPr/>
        </p:nvSpPr>
        <p:spPr>
          <a:xfrm>
            <a:off x="3432832" y="3139787"/>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project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A picture containing clock&#10;&#10;Description automatically generated" id="250" name="Google Shape;250;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1" name="Google Shape;251;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2" name="Google Shape;252;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3" name="Google Shape;253;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4" name="Google Shape;254;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a:t>
            </a:r>
            <a:endParaRPr b="0" i="0" sz="1400" u="none" cap="none" strike="noStrike">
              <a:solidFill>
                <a:srgbClr val="000000"/>
              </a:solidFill>
              <a:latin typeface="Century Gothic"/>
              <a:ea typeface="Century Gothic"/>
              <a:cs typeface="Century Gothic"/>
              <a:sym typeface="Century Gothic"/>
            </a:endParaRPr>
          </a:p>
        </p:txBody>
      </p:sp>
      <p:pic>
        <p:nvPicPr>
          <p:cNvPr id="255" name="Google Shape;255;p16"/>
          <p:cNvPicPr preferRelativeResize="0"/>
          <p:nvPr/>
        </p:nvPicPr>
        <p:blipFill rotWithShape="1">
          <a:blip r:embed="rId6">
            <a:alphaModFix/>
          </a:blip>
          <a:srcRect b="0" l="0" r="0" t="0"/>
          <a:stretch/>
        </p:blipFill>
        <p:spPr>
          <a:xfrm>
            <a:off x="2021316" y="1160138"/>
            <a:ext cx="4166118" cy="55110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56" name="Google Shape;256;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461</a:t>
            </a:r>
            <a:endParaRPr b="0" i="0" sz="1400" u="none" cap="none" strike="noStrike">
              <a:solidFill>
                <a:srgbClr val="000000"/>
              </a:solidFill>
              <a:latin typeface="Century Gothic"/>
              <a:ea typeface="Century Gothic"/>
              <a:cs typeface="Century Gothic"/>
              <a:sym typeface="Century Gothic"/>
            </a:endParaRPr>
          </a:p>
        </p:txBody>
      </p:sp>
      <p:sp>
        <p:nvSpPr>
          <p:cNvPr id="257" name="Google Shape;257;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461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descr="A picture containing clock&#10;&#10;Description automatically generated" id="263" name="Google Shape;263;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4" name="Google Shape;264;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5" name="Google Shape;265;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6" name="Google Shape;266;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7" name="Google Shape;267;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8" name="Google Shape;268;p17"/>
          <p:cNvSpPr txBox="1"/>
          <p:nvPr/>
        </p:nvSpPr>
        <p:spPr>
          <a:xfrm>
            <a:off x="819040" y="3606300"/>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Share </a:t>
            </a:r>
            <a:r>
              <a:rPr b="0" i="0" lang="en-US" sz="3200" u="none" cap="none" strike="noStrike">
                <a:solidFill>
                  <a:srgbClr val="000000"/>
                </a:solidFill>
                <a:latin typeface="Century Gothic"/>
                <a:ea typeface="Century Gothic"/>
                <a:cs typeface="Century Gothic"/>
                <a:sym typeface="Century Gothic"/>
              </a:rPr>
              <a:t>the topic, language, and patterns you identified in the poems you read</a:t>
            </a:r>
            <a:r>
              <a:rPr b="1" i="0" lang="en-US" sz="32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Century Gothic"/>
              <a:ea typeface="Century Gothic"/>
              <a:cs typeface="Century Gothic"/>
              <a:sym typeface="Century Gothic"/>
            </a:endParaRPr>
          </a:p>
        </p:txBody>
      </p:sp>
      <p:sp>
        <p:nvSpPr>
          <p:cNvPr id="269" name="Google Shape;269;p17"/>
          <p:cNvSpPr txBox="1"/>
          <p:nvPr/>
        </p:nvSpPr>
        <p:spPr>
          <a:xfrm>
            <a:off x="804257" y="1910540"/>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Brainstorm </a:t>
            </a:r>
            <a:r>
              <a:rPr b="0" i="0" lang="en-US" sz="3200" u="none" cap="none" strike="noStrike">
                <a:solidFill>
                  <a:srgbClr val="000000"/>
                </a:solidFill>
                <a:latin typeface="Century Gothic"/>
                <a:ea typeface="Century Gothic"/>
                <a:cs typeface="Century Gothic"/>
                <a:sym typeface="Century Gothic"/>
              </a:rPr>
              <a:t>the purpose and topic of your poem in your writer’s notebook.</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70" name="Google Shape;270;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A picture containing clock&#10;&#10;Description automatically generated" id="276" name="Google Shape;276;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7" name="Google Shape;277;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8" name="Google Shape;278;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9" name="Google Shape;279;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0" name="Google Shape;280;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81" name="Google Shape;281;p18"/>
          <p:cNvSpPr txBox="1"/>
          <p:nvPr/>
        </p:nvSpPr>
        <p:spPr>
          <a:xfrm>
            <a:off x="172744" y="1245335"/>
            <a:ext cx="11363585" cy="4555053"/>
          </a:xfrm>
          <a:prstGeom prst="rect">
            <a:avLst/>
          </a:prstGeom>
          <a:noFill/>
          <a:ln>
            <a:noFill/>
          </a:ln>
        </p:spPr>
        <p:txBody>
          <a:bodyPr anchorCtr="0" anchor="t" bIns="45700" lIns="91425" spcFirstLastPara="1" rIns="91425" wrap="square" tIns="45700">
            <a:spAutoFit/>
          </a:bodyPr>
          <a:lstStyle/>
          <a:p>
            <a:pPr indent="-228600" lvl="1" marL="6858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Jory is </a:t>
            </a:r>
            <a:r>
              <a:rPr b="1" i="0" lang="en-US" sz="2400" u="none" cap="none" strike="noStrike">
                <a:solidFill>
                  <a:srgbClr val="000000"/>
                </a:solidFill>
                <a:latin typeface="Century Gothic"/>
                <a:ea typeface="Century Gothic"/>
                <a:cs typeface="Century Gothic"/>
                <a:sym typeface="Century Gothic"/>
              </a:rPr>
              <a:t>generous</a:t>
            </a:r>
            <a:r>
              <a:rPr b="0" i="0" lang="en-US" sz="2400" u="none" cap="none" strike="noStrike">
                <a:solidFill>
                  <a:srgbClr val="000000"/>
                </a:solidFill>
                <a:latin typeface="Century Gothic"/>
                <a:ea typeface="Century Gothic"/>
                <a:cs typeface="Century Gothic"/>
                <a:sym typeface="Century Gothic"/>
              </a:rPr>
              <a:t> with both his time and his money.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The 800-meter dash is both a sprint and an </a:t>
            </a:r>
            <a:r>
              <a:rPr b="1" i="0" lang="en-US" sz="2400" u="none" cap="none" strike="noStrike">
                <a:solidFill>
                  <a:srgbClr val="000000"/>
                </a:solidFill>
                <a:latin typeface="Century Gothic"/>
                <a:ea typeface="Century Gothic"/>
                <a:cs typeface="Century Gothic"/>
                <a:sym typeface="Century Gothic"/>
              </a:rPr>
              <a:t>endurance</a:t>
            </a:r>
            <a:r>
              <a:rPr b="0" i="0" lang="en-US" sz="2400" u="none" cap="none" strike="noStrike">
                <a:solidFill>
                  <a:srgbClr val="000000"/>
                </a:solidFill>
                <a:latin typeface="Century Gothic"/>
                <a:ea typeface="Century Gothic"/>
                <a:cs typeface="Century Gothic"/>
                <a:sym typeface="Century Gothic"/>
              </a:rPr>
              <a:t> race.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If you make noise during the play, they will </a:t>
            </a:r>
            <a:r>
              <a:rPr b="1" i="0" lang="en-US" sz="2400" u="none" cap="none" strike="noStrike">
                <a:solidFill>
                  <a:srgbClr val="000000"/>
                </a:solidFill>
                <a:latin typeface="Century Gothic"/>
                <a:ea typeface="Century Gothic"/>
                <a:cs typeface="Century Gothic"/>
                <a:sym typeface="Century Gothic"/>
              </a:rPr>
              <a:t>eject</a:t>
            </a:r>
            <a:r>
              <a:rPr b="0" i="0" lang="en-US" sz="2400" u="none" cap="none" strike="noStrike">
                <a:solidFill>
                  <a:srgbClr val="000000"/>
                </a:solidFill>
                <a:latin typeface="Century Gothic"/>
                <a:ea typeface="Century Gothic"/>
                <a:cs typeface="Century Gothic"/>
                <a:sym typeface="Century Gothic"/>
              </a:rPr>
              <a:t> you from the theater.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The senator has a major </a:t>
            </a:r>
            <a:r>
              <a:rPr b="1" i="0" lang="en-US" sz="2400" u="none" cap="none" strike="noStrike">
                <a:solidFill>
                  <a:srgbClr val="000000"/>
                </a:solidFill>
                <a:latin typeface="Century Gothic"/>
                <a:ea typeface="Century Gothic"/>
                <a:cs typeface="Century Gothic"/>
                <a:sym typeface="Century Gothic"/>
              </a:rPr>
              <a:t>objection</a:t>
            </a:r>
            <a:r>
              <a:rPr b="0" i="0" lang="en-US" sz="2400" u="none" cap="none" strike="noStrike">
                <a:solidFill>
                  <a:srgbClr val="000000"/>
                </a:solidFill>
                <a:latin typeface="Century Gothic"/>
                <a:ea typeface="Century Gothic"/>
                <a:cs typeface="Century Gothic"/>
                <a:sym typeface="Century Gothic"/>
              </a:rPr>
              <a:t> to the budget bill.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This leather is both beautiful and </a:t>
            </a:r>
            <a:r>
              <a:rPr b="1" i="0" lang="en-US" sz="2400" u="none" cap="none" strike="noStrike">
                <a:solidFill>
                  <a:srgbClr val="000000"/>
                </a:solidFill>
                <a:latin typeface="Century Gothic"/>
                <a:ea typeface="Century Gothic"/>
                <a:cs typeface="Century Gothic"/>
                <a:sym typeface="Century Gothic"/>
              </a:rPr>
              <a:t>durable</a:t>
            </a:r>
            <a:r>
              <a:rPr b="0" i="0" lang="en-US" sz="24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My dad once had a job running a </a:t>
            </a:r>
            <a:r>
              <a:rPr b="1" i="0" lang="en-US" sz="2400" u="none" cap="none" strike="noStrike">
                <a:solidFill>
                  <a:srgbClr val="000000"/>
                </a:solidFill>
                <a:latin typeface="Century Gothic"/>
                <a:ea typeface="Century Gothic"/>
                <a:cs typeface="Century Gothic"/>
                <a:sym typeface="Century Gothic"/>
              </a:rPr>
              <a:t>projector</a:t>
            </a:r>
            <a:r>
              <a:rPr b="0" i="0" lang="en-US" sz="2400" u="none" cap="none" strike="noStrike">
                <a:solidFill>
                  <a:srgbClr val="000000"/>
                </a:solidFill>
                <a:latin typeface="Century Gothic"/>
                <a:ea typeface="Century Gothic"/>
                <a:cs typeface="Century Gothic"/>
                <a:sym typeface="Century Gothic"/>
              </a:rPr>
              <a:t> in a movie theater.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This new laptop is powerful and completely </a:t>
            </a:r>
            <a:r>
              <a:rPr b="1" i="0" lang="en-US" sz="2400" u="none" cap="none" strike="noStrike">
                <a:solidFill>
                  <a:srgbClr val="000000"/>
                </a:solidFill>
                <a:latin typeface="Century Gothic"/>
                <a:ea typeface="Century Gothic"/>
                <a:cs typeface="Century Gothic"/>
                <a:sym typeface="Century Gothic"/>
              </a:rPr>
              <a:t>portable</a:t>
            </a:r>
            <a:r>
              <a:rPr b="0" i="0" lang="en-US" sz="24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The debate started out well, but soon </a:t>
            </a:r>
            <a:r>
              <a:rPr b="1" i="0" lang="en-US" sz="2400" u="none" cap="none" strike="noStrike">
                <a:solidFill>
                  <a:srgbClr val="000000"/>
                </a:solidFill>
                <a:latin typeface="Century Gothic"/>
                <a:ea typeface="Century Gothic"/>
                <a:cs typeface="Century Gothic"/>
                <a:sym typeface="Century Gothic"/>
              </a:rPr>
              <a:t>degenerated</a:t>
            </a:r>
            <a:r>
              <a:rPr b="0" i="0" lang="en-US" sz="2400" u="none" cap="none" strike="noStrike">
                <a:solidFill>
                  <a:srgbClr val="000000"/>
                </a:solidFill>
                <a:latin typeface="Century Gothic"/>
                <a:ea typeface="Century Gothic"/>
                <a:cs typeface="Century Gothic"/>
                <a:sym typeface="Century Gothic"/>
              </a:rPr>
              <a:t> into an argument.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In </a:t>
            </a:r>
            <a:r>
              <a:rPr b="1" i="0" lang="en-US" sz="2400" u="none" cap="none" strike="noStrike">
                <a:solidFill>
                  <a:srgbClr val="000000"/>
                </a:solidFill>
                <a:latin typeface="Century Gothic"/>
                <a:ea typeface="Century Gothic"/>
                <a:cs typeface="Century Gothic"/>
                <a:sym typeface="Century Gothic"/>
              </a:rPr>
              <a:t>general</a:t>
            </a:r>
            <a:r>
              <a:rPr b="0" i="0" lang="en-US" sz="2400" u="none" cap="none" strike="noStrike">
                <a:solidFill>
                  <a:srgbClr val="000000"/>
                </a:solidFill>
                <a:latin typeface="Century Gothic"/>
                <a:ea typeface="Century Gothic"/>
                <a:cs typeface="Century Gothic"/>
                <a:sym typeface="Century Gothic"/>
              </a:rPr>
              <a:t>, most of the debates were highly productive.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60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We need to find out how to </a:t>
            </a:r>
            <a:r>
              <a:rPr b="1" i="0" lang="en-US" sz="2400" u="none" cap="none" strike="noStrike">
                <a:solidFill>
                  <a:srgbClr val="000000"/>
                </a:solidFill>
                <a:latin typeface="Century Gothic"/>
                <a:ea typeface="Century Gothic"/>
                <a:cs typeface="Century Gothic"/>
                <a:sym typeface="Century Gothic"/>
              </a:rPr>
              <a:t>transport</a:t>
            </a:r>
            <a:r>
              <a:rPr b="0" i="0" lang="en-US" sz="2400" u="none" cap="none" strike="noStrike">
                <a:solidFill>
                  <a:srgbClr val="000000"/>
                </a:solidFill>
                <a:latin typeface="Century Gothic"/>
                <a:ea typeface="Century Gothic"/>
                <a:cs typeface="Century Gothic"/>
                <a:sym typeface="Century Gothic"/>
              </a:rPr>
              <a:t> a sofa to New Mexico.</a:t>
            </a:r>
            <a:endParaRPr b="0" i="0" sz="1400" u="none" cap="none" strike="noStrike">
              <a:solidFill>
                <a:srgbClr val="000000"/>
              </a:solidFill>
              <a:latin typeface="Arial"/>
              <a:ea typeface="Arial"/>
              <a:cs typeface="Arial"/>
              <a:sym typeface="Arial"/>
            </a:endParaRPr>
          </a:p>
        </p:txBody>
      </p:sp>
      <p:sp>
        <p:nvSpPr>
          <p:cNvPr id="282" name="Google Shape;282;p18"/>
          <p:cNvSpPr/>
          <p:nvPr/>
        </p:nvSpPr>
        <p:spPr>
          <a:xfrm>
            <a:off x="10108180" y="1497383"/>
            <a:ext cx="1682100" cy="394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18"/>
          <p:cNvSpPr/>
          <p:nvPr/>
        </p:nvSpPr>
        <p:spPr>
          <a:xfrm>
            <a:off x="10386522" y="1140970"/>
            <a:ext cx="1403700" cy="356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p18"/>
          <p:cNvSpPr/>
          <p:nvPr/>
        </p:nvSpPr>
        <p:spPr>
          <a:xfrm>
            <a:off x="11014007" y="2508914"/>
            <a:ext cx="860700" cy="394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5" name="Google Shape;285;p18"/>
          <p:cNvSpPr/>
          <p:nvPr/>
        </p:nvSpPr>
        <p:spPr>
          <a:xfrm>
            <a:off x="9194646" y="2508921"/>
            <a:ext cx="1447200" cy="417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6" name="Google Shape;286;p18"/>
          <p:cNvSpPr/>
          <p:nvPr/>
        </p:nvSpPr>
        <p:spPr>
          <a:xfrm>
            <a:off x="3462881" y="5789515"/>
            <a:ext cx="1316100" cy="370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7" name="Google Shape;287;p18"/>
          <p:cNvSpPr/>
          <p:nvPr/>
        </p:nvSpPr>
        <p:spPr>
          <a:xfrm>
            <a:off x="10544567" y="3542665"/>
            <a:ext cx="1474800" cy="370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8" name="Google Shape;288;p18"/>
          <p:cNvSpPr/>
          <p:nvPr/>
        </p:nvSpPr>
        <p:spPr>
          <a:xfrm>
            <a:off x="7310026" y="3020841"/>
            <a:ext cx="1137900" cy="377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9" name="Google Shape;289;p18"/>
          <p:cNvSpPr/>
          <p:nvPr/>
        </p:nvSpPr>
        <p:spPr>
          <a:xfrm>
            <a:off x="1688458" y="5796623"/>
            <a:ext cx="1164000" cy="356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0" name="Google Shape;290;p18"/>
          <p:cNvSpPr/>
          <p:nvPr/>
        </p:nvSpPr>
        <p:spPr>
          <a:xfrm>
            <a:off x="8849781" y="3913184"/>
            <a:ext cx="1258500" cy="364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1" name="Google Shape;291;p18"/>
          <p:cNvSpPr/>
          <p:nvPr/>
        </p:nvSpPr>
        <p:spPr>
          <a:xfrm>
            <a:off x="9951213" y="4747006"/>
            <a:ext cx="1995900" cy="364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A picture containing clock&#10;&#10;Description automatically generated" id="297" name="Google Shape;297;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8" name="Google Shape;298;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9" name="Google Shape;299;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0" name="Google Shape;300;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1" name="Google Shape;301;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302" name="Google Shape;302;p90"/>
          <p:cNvSpPr txBox="1"/>
          <p:nvPr/>
        </p:nvSpPr>
        <p:spPr>
          <a:xfrm>
            <a:off x="819040" y="2298569"/>
            <a:ext cx="9437705" cy="954067"/>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accent1"/>
                </a:solidFill>
                <a:latin typeface="Century Gothic"/>
                <a:ea typeface="Century Gothic"/>
                <a:cs typeface="Century Gothic"/>
                <a:sym typeface="Century Gothic"/>
              </a:rPr>
              <a:t>This suit is made from some of the (fine) ______ cloth in the world. </a:t>
            </a:r>
            <a:endParaRPr b="0" i="0" sz="1400" u="none" cap="none" strike="noStrike">
              <a:solidFill>
                <a:srgbClr val="000000"/>
              </a:solidFill>
              <a:latin typeface="Arial"/>
              <a:ea typeface="Arial"/>
              <a:cs typeface="Arial"/>
              <a:sym typeface="Arial"/>
            </a:endParaRPr>
          </a:p>
        </p:txBody>
      </p:sp>
      <p:sp>
        <p:nvSpPr>
          <p:cNvPr id="303" name="Google Shape;303;p90"/>
          <p:cNvSpPr txBox="1"/>
          <p:nvPr/>
        </p:nvSpPr>
        <p:spPr>
          <a:xfrm>
            <a:off x="1532964" y="1190143"/>
            <a:ext cx="7974101"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Fill </a:t>
            </a:r>
            <a:r>
              <a:rPr b="0" i="0" lang="en-US" sz="2800" u="none" cap="none" strike="noStrike">
                <a:solidFill>
                  <a:srgbClr val="000000"/>
                </a:solidFill>
                <a:latin typeface="Century Gothic"/>
                <a:ea typeface="Century Gothic"/>
                <a:cs typeface="Century Gothic"/>
                <a:sym typeface="Century Gothic"/>
              </a:rPr>
              <a:t>in each superlative for the adjective in parentheses in the sentences below.</a:t>
            </a:r>
            <a:endParaRPr b="0" i="0" sz="3200" u="none" cap="none" strike="noStrike">
              <a:solidFill>
                <a:schemeClr val="dk1"/>
              </a:solidFill>
              <a:latin typeface="Century Gothic"/>
              <a:ea typeface="Century Gothic"/>
              <a:cs typeface="Century Gothic"/>
              <a:sym typeface="Century Gothic"/>
            </a:endParaRPr>
          </a:p>
        </p:txBody>
      </p:sp>
      <p:sp>
        <p:nvSpPr>
          <p:cNvPr id="304" name="Google Shape;304;p90"/>
          <p:cNvSpPr txBox="1"/>
          <p:nvPr/>
        </p:nvSpPr>
        <p:spPr>
          <a:xfrm>
            <a:off x="819039" y="3404886"/>
            <a:ext cx="9437709" cy="523180"/>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accent2"/>
                </a:solidFill>
                <a:latin typeface="Century Gothic"/>
                <a:ea typeface="Century Gothic"/>
                <a:cs typeface="Century Gothic"/>
                <a:sym typeface="Century Gothic"/>
              </a:rPr>
              <a:t>Jody makes the (good) ____ peach pie in the state. </a:t>
            </a:r>
            <a:endParaRPr b="0" i="0" sz="1400" u="none" cap="none" strike="noStrike">
              <a:solidFill>
                <a:srgbClr val="000000"/>
              </a:solidFill>
              <a:latin typeface="Arial"/>
              <a:ea typeface="Arial"/>
              <a:cs typeface="Arial"/>
              <a:sym typeface="Arial"/>
            </a:endParaRPr>
          </a:p>
        </p:txBody>
      </p:sp>
      <p:sp>
        <p:nvSpPr>
          <p:cNvPr id="305" name="Google Shape;305;p90"/>
          <p:cNvSpPr txBox="1"/>
          <p:nvPr/>
        </p:nvSpPr>
        <p:spPr>
          <a:xfrm>
            <a:off x="819040" y="4131184"/>
            <a:ext cx="9437740" cy="954067"/>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accent1"/>
                </a:solidFill>
                <a:latin typeface="Century Gothic"/>
                <a:ea typeface="Century Gothic"/>
                <a:cs typeface="Century Gothic"/>
                <a:sym typeface="Century Gothic"/>
              </a:rPr>
              <a:t>Why did we need to plan a picnic on a day with the (bad) ____ weather of the year? </a:t>
            </a:r>
            <a:endParaRPr b="0" i="0" sz="1400" u="none" cap="none" strike="noStrike">
              <a:solidFill>
                <a:srgbClr val="000000"/>
              </a:solidFill>
              <a:latin typeface="Arial"/>
              <a:ea typeface="Arial"/>
              <a:cs typeface="Arial"/>
              <a:sym typeface="Arial"/>
            </a:endParaRPr>
          </a:p>
        </p:txBody>
      </p:sp>
      <p:sp>
        <p:nvSpPr>
          <p:cNvPr id="306" name="Google Shape;306;p90"/>
          <p:cNvSpPr txBox="1"/>
          <p:nvPr/>
        </p:nvSpPr>
        <p:spPr>
          <a:xfrm>
            <a:off x="819039" y="5289108"/>
            <a:ext cx="9437719" cy="954067"/>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accent2"/>
                </a:solidFill>
                <a:latin typeface="Century Gothic"/>
                <a:ea typeface="Century Gothic"/>
                <a:cs typeface="Century Gothic"/>
                <a:sym typeface="Century Gothic"/>
              </a:rPr>
              <a:t>I felt that the book was the (hilarious) ____ _______ thing I’d ever read.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A picture containing drawing, lamp&#10;&#10;Description automatically generated" id="311" name="Google Shape;311;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12" name="Google Shape;312;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13" name="Google Shape;313;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14" name="Google Shape;314;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15" name="Google Shape;315;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16" name="Google Shape;316;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A picture containing clock&#10;&#10;Description automatically generated" id="322" name="Google Shape;322;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3" name="Google Shape;323;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4" name="Google Shape;324;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5" name="Google Shape;325;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6" name="Google Shape;326;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27" name="Google Shape;327;p24"/>
          <p:cNvSpPr txBox="1"/>
          <p:nvPr/>
        </p:nvSpPr>
        <p:spPr>
          <a:xfrm>
            <a:off x="819040" y="1863400"/>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mantle</a:t>
            </a:r>
            <a:endParaRPr b="0" i="0" sz="1400" u="none" cap="none" strike="noStrike">
              <a:solidFill>
                <a:srgbClr val="000000"/>
              </a:solidFill>
              <a:latin typeface="Century Gothic"/>
              <a:ea typeface="Century Gothic"/>
              <a:cs typeface="Century Gothic"/>
              <a:sym typeface="Century Gothic"/>
            </a:endParaRPr>
          </a:p>
        </p:txBody>
      </p:sp>
      <p:sp>
        <p:nvSpPr>
          <p:cNvPr id="328" name="Google Shape;328;p24"/>
          <p:cNvSpPr txBox="1"/>
          <p:nvPr/>
        </p:nvSpPr>
        <p:spPr>
          <a:xfrm>
            <a:off x="819040" y="4255762"/>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abundant</a:t>
            </a:r>
            <a:endParaRPr b="0" i="0" sz="1400" u="none" cap="none" strike="noStrike">
              <a:solidFill>
                <a:srgbClr val="000000"/>
              </a:solidFill>
              <a:latin typeface="Century Gothic"/>
              <a:ea typeface="Century Gothic"/>
              <a:cs typeface="Century Gothic"/>
              <a:sym typeface="Century Gothic"/>
            </a:endParaRPr>
          </a:p>
        </p:txBody>
      </p:sp>
      <p:sp>
        <p:nvSpPr>
          <p:cNvPr id="329" name="Google Shape;329;p24"/>
          <p:cNvSpPr txBox="1"/>
          <p:nvPr/>
        </p:nvSpPr>
        <p:spPr>
          <a:xfrm>
            <a:off x="5967425" y="1863400"/>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circulates</a:t>
            </a:r>
            <a:endParaRPr b="0" i="0" sz="1400" u="none" cap="none" strike="noStrike">
              <a:solidFill>
                <a:srgbClr val="000000"/>
              </a:solidFill>
              <a:latin typeface="Century Gothic"/>
              <a:ea typeface="Century Gothic"/>
              <a:cs typeface="Century Gothic"/>
              <a:sym typeface="Century Gothic"/>
            </a:endParaRPr>
          </a:p>
        </p:txBody>
      </p:sp>
      <p:sp>
        <p:nvSpPr>
          <p:cNvPr id="330" name="Google Shape;330;p24"/>
          <p:cNvSpPr txBox="1"/>
          <p:nvPr/>
        </p:nvSpPr>
        <p:spPr>
          <a:xfrm>
            <a:off x="5967425" y="42557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molten</a:t>
            </a:r>
            <a:endParaRPr b="0" i="0" sz="1400" u="none" cap="none" strike="noStrike">
              <a:solidFill>
                <a:srgbClr val="000000"/>
              </a:solidFill>
              <a:latin typeface="Century Gothic"/>
              <a:ea typeface="Century Gothic"/>
              <a:cs typeface="Century Gothic"/>
              <a:sym typeface="Century Gothic"/>
            </a:endParaRPr>
          </a:p>
        </p:txBody>
      </p:sp>
      <p:sp>
        <p:nvSpPr>
          <p:cNvPr id="331" name="Google Shape;331;p24"/>
          <p:cNvSpPr txBox="1"/>
          <p:nvPr/>
        </p:nvSpPr>
        <p:spPr>
          <a:xfrm>
            <a:off x="3432832" y="3139787"/>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adopted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A picture containing clock&#10;&#10;Description automatically generated" id="337" name="Google Shape;337;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8" name="Google Shape;338;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9" name="Google Shape;339;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0" name="Google Shape;340;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1" name="Google Shape;341;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42" name="Google Shape;342;p26"/>
          <p:cNvPicPr preferRelativeResize="0"/>
          <p:nvPr/>
        </p:nvPicPr>
        <p:blipFill rotWithShape="1">
          <a:blip r:embed="rId6">
            <a:alphaModFix/>
          </a:blip>
          <a:srcRect b="0" l="0" r="0" t="0"/>
          <a:stretch/>
        </p:blipFill>
        <p:spPr>
          <a:xfrm>
            <a:off x="2036897" y="1159009"/>
            <a:ext cx="7239702" cy="52054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43" name="Google Shape;343;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436</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A picture containing clock&#10;&#10;Description automatically generated" id="349" name="Google Shape;349;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0" name="Google Shape;350;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1" name="Google Shape;351;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2" name="Google Shape;352;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3" name="Google Shape;353;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Planet Earth</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54" name="Google Shape;354;p27"/>
          <p:cNvPicPr preferRelativeResize="0"/>
          <p:nvPr/>
        </p:nvPicPr>
        <p:blipFill rotWithShape="1">
          <a:blip r:embed="rId6">
            <a:alphaModFix/>
          </a:blip>
          <a:srcRect b="0" l="0" r="0" t="0"/>
          <a:stretch/>
        </p:blipFill>
        <p:spPr>
          <a:xfrm flipH="1">
            <a:off x="8958649" y="2216127"/>
            <a:ext cx="3369428" cy="2281732"/>
          </a:xfrm>
          <a:prstGeom prst="rect">
            <a:avLst/>
          </a:prstGeom>
          <a:noFill/>
          <a:ln>
            <a:noFill/>
          </a:ln>
        </p:spPr>
      </p:pic>
      <p:sp>
        <p:nvSpPr>
          <p:cNvPr id="355" name="Google Shape;355;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436, 437</a:t>
            </a:r>
            <a:endParaRPr b="0" i="0" sz="1400" u="none" cap="none" strike="noStrike">
              <a:solidFill>
                <a:srgbClr val="000000"/>
              </a:solidFill>
              <a:latin typeface="Century Gothic"/>
              <a:ea typeface="Century Gothic"/>
              <a:cs typeface="Century Gothic"/>
              <a:sym typeface="Century Gothic"/>
            </a:endParaRPr>
          </a:p>
        </p:txBody>
      </p:sp>
      <p:pic>
        <p:nvPicPr>
          <p:cNvPr id="356" name="Google Shape;356;p27"/>
          <p:cNvPicPr preferRelativeResize="0"/>
          <p:nvPr/>
        </p:nvPicPr>
        <p:blipFill rotWithShape="1">
          <a:blip r:embed="rId7">
            <a:alphaModFix/>
          </a:blip>
          <a:srcRect b="0" l="0" r="0" t="0"/>
          <a:stretch/>
        </p:blipFill>
        <p:spPr>
          <a:xfrm>
            <a:off x="1416133" y="1124503"/>
            <a:ext cx="7751715" cy="52454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A picture containing clock&#10;&#10;Description automatically generated" id="362" name="Google Shape;362;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3" name="Google Shape;363;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4" name="Google Shape;364;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5" name="Google Shape;365;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6" name="Google Shape;366;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Planet Earth</a:t>
            </a:r>
            <a:endParaRPr b="0" i="0" sz="1400" u="none" cap="none" strike="noStrike">
              <a:solidFill>
                <a:srgbClr val="000000"/>
              </a:solidFill>
              <a:latin typeface="Century Gothic"/>
              <a:ea typeface="Century Gothic"/>
              <a:cs typeface="Century Gothic"/>
              <a:sym typeface="Century Gothic"/>
            </a:endParaRPr>
          </a:p>
        </p:txBody>
      </p:sp>
      <p:sp>
        <p:nvSpPr>
          <p:cNvPr id="367" name="Google Shape;367;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438, 439</a:t>
            </a:r>
            <a:endParaRPr b="0" i="0" sz="1400" u="none" cap="none" strike="noStrike">
              <a:solidFill>
                <a:srgbClr val="000000"/>
              </a:solidFill>
              <a:latin typeface="Century Gothic"/>
              <a:ea typeface="Century Gothic"/>
              <a:cs typeface="Century Gothic"/>
              <a:sym typeface="Century Gothic"/>
            </a:endParaRPr>
          </a:p>
        </p:txBody>
      </p:sp>
      <p:pic>
        <p:nvPicPr>
          <p:cNvPr id="368" name="Google Shape;368;p29"/>
          <p:cNvPicPr preferRelativeResize="0"/>
          <p:nvPr/>
        </p:nvPicPr>
        <p:blipFill rotWithShape="1">
          <a:blip r:embed="rId6">
            <a:alphaModFix/>
          </a:blip>
          <a:srcRect b="0" l="0" r="0" t="0"/>
          <a:stretch/>
        </p:blipFill>
        <p:spPr>
          <a:xfrm>
            <a:off x="2546122" y="1159009"/>
            <a:ext cx="7615759" cy="51575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69" name="Google Shape;369;p29"/>
          <p:cNvPicPr preferRelativeResize="0"/>
          <p:nvPr/>
        </p:nvPicPr>
        <p:blipFill rotWithShape="1">
          <a:blip r:embed="rId7">
            <a:alphaModFix/>
          </a:blip>
          <a:srcRect b="0" l="0" r="0" t="0"/>
          <a:stretch/>
        </p:blipFill>
        <p:spPr>
          <a:xfrm>
            <a:off x="-141857" y="2446644"/>
            <a:ext cx="2673018" cy="21761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A picture containing clock&#10;&#10;Description automatically generated" id="375" name="Google Shape;375;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6" name="Google Shape;376;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7" name="Google Shape;377;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8" name="Google Shape;378;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9" name="Google Shape;379;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Planet Earth</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0" name="Google Shape;380;p91"/>
          <p:cNvPicPr preferRelativeResize="0"/>
          <p:nvPr/>
        </p:nvPicPr>
        <p:blipFill rotWithShape="1">
          <a:blip r:embed="rId6">
            <a:alphaModFix/>
          </a:blip>
          <a:srcRect b="0" l="0" r="0" t="0"/>
          <a:stretch/>
        </p:blipFill>
        <p:spPr>
          <a:xfrm flipH="1">
            <a:off x="8958649" y="2216127"/>
            <a:ext cx="3369428" cy="2281732"/>
          </a:xfrm>
          <a:prstGeom prst="rect">
            <a:avLst/>
          </a:prstGeom>
          <a:noFill/>
          <a:ln>
            <a:noFill/>
          </a:ln>
        </p:spPr>
      </p:pic>
      <p:sp>
        <p:nvSpPr>
          <p:cNvPr id="381" name="Google Shape;381;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440, 441</a:t>
            </a:r>
            <a:endParaRPr b="0" i="0" sz="1400" u="none" cap="none" strike="noStrike">
              <a:solidFill>
                <a:srgbClr val="000000"/>
              </a:solidFill>
              <a:latin typeface="Century Gothic"/>
              <a:ea typeface="Century Gothic"/>
              <a:cs typeface="Century Gothic"/>
              <a:sym typeface="Century Gothic"/>
            </a:endParaRPr>
          </a:p>
        </p:txBody>
      </p:sp>
      <p:pic>
        <p:nvPicPr>
          <p:cNvPr id="382" name="Google Shape;382;p91"/>
          <p:cNvPicPr preferRelativeResize="0"/>
          <p:nvPr/>
        </p:nvPicPr>
        <p:blipFill rotWithShape="1">
          <a:blip r:embed="rId7">
            <a:alphaModFix/>
          </a:blip>
          <a:srcRect b="0" l="0" r="0" t="0"/>
          <a:stretch/>
        </p:blipFill>
        <p:spPr>
          <a:xfrm>
            <a:off x="1396442" y="1124503"/>
            <a:ext cx="7791096" cy="52454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A picture containing clock&#10;&#10;Description automatically generated" id="388" name="Google Shape;388;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9" name="Google Shape;389;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0" name="Google Shape;390;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1" name="Google Shape;391;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2" name="Google Shape;392;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Planet Earth</a:t>
            </a:r>
            <a:endParaRPr b="0" i="0" sz="1400" u="none" cap="none" strike="noStrike">
              <a:solidFill>
                <a:srgbClr val="000000"/>
              </a:solidFill>
              <a:latin typeface="Century Gothic"/>
              <a:ea typeface="Century Gothic"/>
              <a:cs typeface="Century Gothic"/>
              <a:sym typeface="Century Gothic"/>
            </a:endParaRPr>
          </a:p>
        </p:txBody>
      </p:sp>
      <p:sp>
        <p:nvSpPr>
          <p:cNvPr id="393" name="Google Shape;393;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442, 443</a:t>
            </a:r>
            <a:endParaRPr b="0" i="0" sz="1400" u="none" cap="none" strike="noStrike">
              <a:solidFill>
                <a:srgbClr val="000000"/>
              </a:solidFill>
              <a:latin typeface="Century Gothic"/>
              <a:ea typeface="Century Gothic"/>
              <a:cs typeface="Century Gothic"/>
              <a:sym typeface="Century Gothic"/>
            </a:endParaRPr>
          </a:p>
        </p:txBody>
      </p:sp>
      <p:pic>
        <p:nvPicPr>
          <p:cNvPr id="394" name="Google Shape;394;p92"/>
          <p:cNvPicPr preferRelativeResize="0"/>
          <p:nvPr/>
        </p:nvPicPr>
        <p:blipFill rotWithShape="1">
          <a:blip r:embed="rId6">
            <a:alphaModFix/>
          </a:blip>
          <a:srcRect b="0" l="0" r="0" t="0"/>
          <a:stretch/>
        </p:blipFill>
        <p:spPr>
          <a:xfrm>
            <a:off x="2335438" y="1222538"/>
            <a:ext cx="7816691" cy="53018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5" name="Google Shape;395;p92"/>
          <p:cNvPicPr preferRelativeResize="0"/>
          <p:nvPr/>
        </p:nvPicPr>
        <p:blipFill rotWithShape="1">
          <a:blip r:embed="rId7">
            <a:alphaModFix/>
          </a:blip>
          <a:srcRect b="0" l="0" r="0" t="0"/>
          <a:stretch/>
        </p:blipFill>
        <p:spPr>
          <a:xfrm>
            <a:off x="-141857" y="2446644"/>
            <a:ext cx="2673018" cy="21761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descr="A picture containing clock&#10;&#10;Description automatically generated" id="401" name="Google Shape;401;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2" name="Google Shape;402;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3" name="Google Shape;403;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4" name="Google Shape;404;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5" name="Google Shape;405;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Planet Earth</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6" name="Google Shape;406;p93"/>
          <p:cNvPicPr preferRelativeResize="0"/>
          <p:nvPr/>
        </p:nvPicPr>
        <p:blipFill rotWithShape="1">
          <a:blip r:embed="rId6">
            <a:alphaModFix/>
          </a:blip>
          <a:srcRect b="0" l="0" r="0" t="0"/>
          <a:stretch/>
        </p:blipFill>
        <p:spPr>
          <a:xfrm flipH="1">
            <a:off x="8958649" y="2216127"/>
            <a:ext cx="3369428" cy="2281732"/>
          </a:xfrm>
          <a:prstGeom prst="rect">
            <a:avLst/>
          </a:prstGeom>
          <a:noFill/>
          <a:ln>
            <a:noFill/>
          </a:ln>
        </p:spPr>
      </p:pic>
      <p:sp>
        <p:nvSpPr>
          <p:cNvPr id="407" name="Google Shape;407;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444, 445</a:t>
            </a:r>
            <a:endParaRPr b="0" i="0" sz="1400" u="none" cap="none" strike="noStrike">
              <a:solidFill>
                <a:srgbClr val="000000"/>
              </a:solidFill>
              <a:latin typeface="Century Gothic"/>
              <a:ea typeface="Century Gothic"/>
              <a:cs typeface="Century Gothic"/>
              <a:sym typeface="Century Gothic"/>
            </a:endParaRPr>
          </a:p>
        </p:txBody>
      </p:sp>
      <p:pic>
        <p:nvPicPr>
          <p:cNvPr id="408" name="Google Shape;408;p93"/>
          <p:cNvPicPr preferRelativeResize="0"/>
          <p:nvPr/>
        </p:nvPicPr>
        <p:blipFill rotWithShape="1">
          <a:blip r:embed="rId7">
            <a:alphaModFix/>
          </a:blip>
          <a:srcRect b="0" l="0" r="0" t="0"/>
          <a:stretch/>
        </p:blipFill>
        <p:spPr>
          <a:xfrm>
            <a:off x="1431280" y="1124503"/>
            <a:ext cx="7721419" cy="52454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A picture containing clock&#10;&#10;Description automatically generated" id="414" name="Google Shape;414;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5" name="Google Shape;415;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6" name="Google Shape;416;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7" name="Google Shape;417;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8" name="Google Shape;418;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Planet Earth</a:t>
            </a:r>
            <a:endParaRPr b="0" i="0" sz="1400" u="none" cap="none" strike="noStrike">
              <a:solidFill>
                <a:srgbClr val="000000"/>
              </a:solidFill>
              <a:latin typeface="Century Gothic"/>
              <a:ea typeface="Century Gothic"/>
              <a:cs typeface="Century Gothic"/>
              <a:sym typeface="Century Gothic"/>
            </a:endParaRPr>
          </a:p>
        </p:txBody>
      </p:sp>
      <p:pic>
        <p:nvPicPr>
          <p:cNvPr id="419" name="Google Shape;419;p94"/>
          <p:cNvPicPr preferRelativeResize="0"/>
          <p:nvPr/>
        </p:nvPicPr>
        <p:blipFill rotWithShape="1">
          <a:blip r:embed="rId6">
            <a:alphaModFix/>
          </a:blip>
          <a:srcRect b="0" l="0" r="0" t="0"/>
          <a:stretch/>
        </p:blipFill>
        <p:spPr>
          <a:xfrm>
            <a:off x="2434282" y="1165115"/>
            <a:ext cx="7727600" cy="51993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20" name="Google Shape;420;p94"/>
          <p:cNvPicPr preferRelativeResize="0"/>
          <p:nvPr/>
        </p:nvPicPr>
        <p:blipFill rotWithShape="1">
          <a:blip r:embed="rId7">
            <a:alphaModFix/>
          </a:blip>
          <a:srcRect b="0" l="0" r="0" t="0"/>
          <a:stretch/>
        </p:blipFill>
        <p:spPr>
          <a:xfrm>
            <a:off x="-141857" y="2446644"/>
            <a:ext cx="2673018" cy="2176156"/>
          </a:xfrm>
          <a:prstGeom prst="rect">
            <a:avLst/>
          </a:prstGeom>
          <a:noFill/>
          <a:ln>
            <a:noFill/>
          </a:ln>
        </p:spPr>
      </p:pic>
      <p:sp>
        <p:nvSpPr>
          <p:cNvPr id="421" name="Google Shape;421;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446, 447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descr="A picture containing clock&#10;&#10;Description automatically generated" id="427" name="Google Shape;427;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8" name="Google Shape;428;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9" name="Google Shape;429;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0" name="Google Shape;430;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1" name="Google Shape;431;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Planet Earth</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32" name="Google Shape;432;p95"/>
          <p:cNvPicPr preferRelativeResize="0"/>
          <p:nvPr/>
        </p:nvPicPr>
        <p:blipFill rotWithShape="1">
          <a:blip r:embed="rId6">
            <a:alphaModFix/>
          </a:blip>
          <a:srcRect b="0" l="0" r="0" t="0"/>
          <a:stretch/>
        </p:blipFill>
        <p:spPr>
          <a:xfrm flipH="1">
            <a:off x="8958649" y="2216127"/>
            <a:ext cx="3369428" cy="2281732"/>
          </a:xfrm>
          <a:prstGeom prst="rect">
            <a:avLst/>
          </a:prstGeom>
          <a:noFill/>
          <a:ln>
            <a:noFill/>
          </a:ln>
        </p:spPr>
      </p:pic>
      <p:sp>
        <p:nvSpPr>
          <p:cNvPr id="433" name="Google Shape;433;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448, 449</a:t>
            </a:r>
            <a:endParaRPr b="0" i="0" sz="1400" u="none" cap="none" strike="noStrike">
              <a:solidFill>
                <a:srgbClr val="000000"/>
              </a:solidFill>
              <a:latin typeface="Century Gothic"/>
              <a:ea typeface="Century Gothic"/>
              <a:cs typeface="Century Gothic"/>
              <a:sym typeface="Century Gothic"/>
            </a:endParaRPr>
          </a:p>
        </p:txBody>
      </p:sp>
      <p:pic>
        <p:nvPicPr>
          <p:cNvPr id="434" name="Google Shape;434;p95"/>
          <p:cNvPicPr preferRelativeResize="0"/>
          <p:nvPr/>
        </p:nvPicPr>
        <p:blipFill rotWithShape="1">
          <a:blip r:embed="rId7">
            <a:alphaModFix/>
          </a:blip>
          <a:srcRect b="0" l="0" r="0" t="0"/>
          <a:stretch/>
        </p:blipFill>
        <p:spPr>
          <a:xfrm>
            <a:off x="1415996" y="1124503"/>
            <a:ext cx="7751987" cy="52454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A picture containing clock&#10;&#10;Description automatically generated" id="440" name="Google Shape;440;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1" name="Google Shape;441;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2" name="Google Shape;442;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3" name="Google Shape;443;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4" name="Google Shape;444;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45" name="Google Shape;445;p33"/>
          <p:cNvSpPr txBox="1"/>
          <p:nvPr/>
        </p:nvSpPr>
        <p:spPr>
          <a:xfrm>
            <a:off x="5092400" y="1862675"/>
            <a:ext cx="53580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Brainstorm: </a:t>
            </a:r>
            <a:r>
              <a:rPr b="0" i="0" lang="en-US" sz="3200" u="none" cap="none" strike="noStrike">
                <a:solidFill>
                  <a:schemeClr val="dk1"/>
                </a:solidFill>
                <a:latin typeface="Century Gothic"/>
                <a:ea typeface="Century Gothic"/>
                <a:cs typeface="Century Gothic"/>
                <a:sym typeface="Century Gothic"/>
              </a:rPr>
              <a:t>What would you like to learn more about</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a:t>
            </a:r>
            <a:r>
              <a:rPr b="0" i="0" lang="en-US" sz="3200" u="none" cap="none" strike="noStrike">
                <a:solidFill>
                  <a:schemeClr val="dk1"/>
                </a:solidFill>
                <a:latin typeface="Century Gothic"/>
                <a:ea typeface="Century Gothic"/>
                <a:cs typeface="Century Gothic"/>
                <a:sym typeface="Century Gothic"/>
              </a:rPr>
              <a:t>: How did reading </a:t>
            </a:r>
            <a:r>
              <a:rPr b="0" i="1" lang="en-US" sz="3200" u="none" cap="none" strike="noStrike">
                <a:solidFill>
                  <a:schemeClr val="dk1"/>
                </a:solidFill>
                <a:latin typeface="Century Gothic"/>
                <a:ea typeface="Century Gothic"/>
                <a:cs typeface="Century Gothic"/>
                <a:sym typeface="Century Gothic"/>
              </a:rPr>
              <a:t>Planet Earth</a:t>
            </a:r>
            <a:r>
              <a:rPr b="0" i="0" lang="en-US" sz="3200" u="none" cap="none" strike="noStrike">
                <a:solidFill>
                  <a:schemeClr val="dk1"/>
                </a:solidFill>
                <a:latin typeface="Century Gothic"/>
                <a:ea typeface="Century Gothic"/>
                <a:cs typeface="Century Gothic"/>
                <a:sym typeface="Century Gothic"/>
              </a:rPr>
              <a:t> help you understand Earth</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446" name="Google Shape;446;p33"/>
          <p:cNvPicPr preferRelativeResize="0"/>
          <p:nvPr/>
        </p:nvPicPr>
        <p:blipFill rotWithShape="1">
          <a:blip r:embed="rId6">
            <a:alphaModFix/>
          </a:blip>
          <a:srcRect b="0" l="50941" r="0" t="0"/>
          <a:stretch/>
        </p:blipFill>
        <p:spPr>
          <a:xfrm>
            <a:off x="1112277" y="1451350"/>
            <a:ext cx="3245054" cy="4476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descr="A picture containing clock&#10;&#10;Description automatically generated" id="452" name="Google Shape;452;g22bc90b6fe0_1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53" name="Google Shape;453;g22bc90b6fe0_1_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54" name="Google Shape;454;g22bc90b6fe0_1_0"/>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455" name="Google Shape;455;g22bc90b6fe0_1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56" name="Google Shape;456;g22bc90b6fe0_1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57" name="Google Shape;457;g22bc90b6fe0_1_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450</a:t>
            </a:r>
            <a:endParaRPr b="0" i="0" sz="1400" u="none" cap="none" strike="noStrike">
              <a:solidFill>
                <a:srgbClr val="000000"/>
              </a:solidFill>
              <a:latin typeface="Century Gothic"/>
              <a:ea typeface="Century Gothic"/>
              <a:cs typeface="Century Gothic"/>
              <a:sym typeface="Century Gothic"/>
            </a:endParaRPr>
          </a:p>
        </p:txBody>
      </p:sp>
      <p:pic>
        <p:nvPicPr>
          <p:cNvPr id="458" name="Google Shape;458;g22bc90b6fe0_1_0"/>
          <p:cNvPicPr preferRelativeResize="0"/>
          <p:nvPr/>
        </p:nvPicPr>
        <p:blipFill rotWithShape="1">
          <a:blip r:embed="rId6">
            <a:alphaModFix/>
          </a:blip>
          <a:srcRect b="0" l="0" r="0" t="0"/>
          <a:stretch/>
        </p:blipFill>
        <p:spPr>
          <a:xfrm>
            <a:off x="1684782" y="1108209"/>
            <a:ext cx="4110529" cy="54642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59" name="Google Shape;459;g22bc90b6fe0_1_0"/>
          <p:cNvSpPr txBox="1"/>
          <p:nvPr/>
        </p:nvSpPr>
        <p:spPr>
          <a:xfrm>
            <a:off x="6056548" y="2904604"/>
            <a:ext cx="493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450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60" name="Google Shape;460;g22bc90b6fe0_1_0"/>
          <p:cNvPicPr preferRelativeResize="0"/>
          <p:nvPr/>
        </p:nvPicPr>
        <p:blipFill rotWithShape="1">
          <a:blip r:embed="rId7">
            <a:alphaModFix/>
          </a:blip>
          <a:srcRect b="0" l="0" r="0" t="0"/>
          <a:stretch/>
        </p:blipFill>
        <p:spPr>
          <a:xfrm>
            <a:off x="6056540" y="1942710"/>
            <a:ext cx="2749541" cy="9618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 name="Google Shape;104;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05" name="Google Shape;105;p3"/>
          <p:cNvSpPr/>
          <p:nvPr/>
        </p:nvSpPr>
        <p:spPr>
          <a:xfrm>
            <a:off x="819040" y="3732925"/>
            <a:ext cx="10492501" cy="2631490"/>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How do the visuals show why scientists study Earth’s features</a:t>
            </a:r>
            <a:r>
              <a:rPr b="0" i="0" lang="en-US" sz="2800" u="none" cap="none" strike="noStrike">
                <a:solidFill>
                  <a:schemeClr val="dk1"/>
                </a:solidFill>
                <a:latin typeface="Arial"/>
                <a:ea typeface="Arial"/>
                <a:cs typeface="Arial"/>
                <a:sym typeface="Arial"/>
              </a:rPr>
              <a:t>?</a:t>
            </a:r>
            <a:r>
              <a:rPr b="0" i="0" lang="en-US" sz="2800" u="none" cap="none" strike="noStrike">
                <a:solidFill>
                  <a:schemeClr val="dk1"/>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uncommon sounds in the video help you understand more about the planet</a:t>
            </a:r>
            <a:r>
              <a:rPr b="0" i="0" lang="en-US" sz="2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p:txBody>
      </p:sp>
      <p:pic>
        <p:nvPicPr>
          <p:cNvPr descr="A picture containing text, clipart&#10;&#10;Description automatically generated" id="106" name="Google Shape;106;p3"/>
          <p:cNvPicPr preferRelativeResize="0"/>
          <p:nvPr/>
        </p:nvPicPr>
        <p:blipFill rotWithShape="1">
          <a:blip r:embed="rId4">
            <a:alphaModFix/>
          </a:blip>
          <a:srcRect b="0" l="0" r="0" t="0"/>
          <a:stretch/>
        </p:blipFill>
        <p:spPr>
          <a:xfrm>
            <a:off x="534072" y="3832153"/>
            <a:ext cx="4877486" cy="703575"/>
          </a:xfrm>
          <a:prstGeom prst="rect">
            <a:avLst/>
          </a:prstGeom>
          <a:noFill/>
          <a:ln>
            <a:noFill/>
          </a:ln>
        </p:spPr>
      </p:pic>
      <p:sp>
        <p:nvSpPr>
          <p:cNvPr id="107" name="Google Shape;107;p3"/>
          <p:cNvSpPr txBox="1"/>
          <p:nvPr/>
        </p:nvSpPr>
        <p:spPr>
          <a:xfrm>
            <a:off x="534072" y="1348340"/>
            <a:ext cx="487747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Why is it important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understand our planet?</a:t>
            </a:r>
            <a:endParaRPr b="0" i="0" sz="3600" u="none" cap="none" strike="noStrike">
              <a:solidFill>
                <a:schemeClr val="dk1"/>
              </a:solidFill>
              <a:latin typeface="Century Gothic"/>
              <a:ea typeface="Century Gothic"/>
              <a:cs typeface="Century Gothic"/>
              <a:sym typeface="Century Gothic"/>
            </a:endParaRPr>
          </a:p>
        </p:txBody>
      </p:sp>
      <p:pic>
        <p:nvPicPr>
          <p:cNvPr id="108" name="Google Shape;108;p3"/>
          <p:cNvPicPr preferRelativeResize="0"/>
          <p:nvPr/>
        </p:nvPicPr>
        <p:blipFill rotWithShape="1">
          <a:blip r:embed="rId5">
            <a:alphaModFix/>
          </a:blip>
          <a:srcRect b="0" l="0" r="0" t="0"/>
          <a:stretch/>
        </p:blipFill>
        <p:spPr>
          <a:xfrm>
            <a:off x="6362931" y="1348340"/>
            <a:ext cx="4663652" cy="2835601"/>
          </a:xfrm>
          <a:prstGeom prst="rect">
            <a:avLst/>
          </a:prstGeom>
          <a:noFill/>
          <a:ln>
            <a:noFill/>
          </a:ln>
        </p:spPr>
      </p:pic>
      <p:pic>
        <p:nvPicPr>
          <p:cNvPr descr="Logo, company name&#10;&#10;Description automatically generated" id="109" name="Google Shape;109;p3"/>
          <p:cNvPicPr preferRelativeResize="0"/>
          <p:nvPr/>
        </p:nvPicPr>
        <p:blipFill rotWithShape="1">
          <a:blip r:embed="rId6">
            <a:alphaModFix/>
          </a:blip>
          <a:srcRect b="11561" l="5777" r="5316" t="0"/>
          <a:stretch/>
        </p:blipFill>
        <p:spPr>
          <a:xfrm>
            <a:off x="298808" y="6364415"/>
            <a:ext cx="1040465" cy="416153"/>
          </a:xfrm>
          <a:prstGeom prst="rect">
            <a:avLst/>
          </a:prstGeom>
          <a:noFill/>
          <a:ln>
            <a:noFill/>
          </a:ln>
        </p:spPr>
      </p:pic>
      <p:cxnSp>
        <p:nvCxnSpPr>
          <p:cNvPr id="110" name="Google Shape;110;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1" name="Google Shape;111;p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426</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2" name="Google Shape;112;p3"/>
          <p:cNvPicPr preferRelativeResize="0"/>
          <p:nvPr/>
        </p:nvPicPr>
        <p:blipFill rotWithShape="1">
          <a:blip r:embed="rId7">
            <a:alphaModFix/>
          </a:blip>
          <a:srcRect b="0" l="0" r="0" t="0"/>
          <a:stretch/>
        </p:blipFill>
        <p:spPr>
          <a:xfrm rot="9387287">
            <a:off x="9271967" y="5485049"/>
            <a:ext cx="2842710" cy="9795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A picture containing clock&#10;&#10;Description automatically generated" id="466" name="Google Shape;466;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7" name="Google Shape;467;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8" name="Google Shape;46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9" name="Google Shape;469;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0" name="Google Shape;470;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71" name="Google Shape;471;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451</a:t>
            </a:r>
            <a:endParaRPr b="1" i="0" sz="1400" u="none" cap="none" strike="noStrike">
              <a:solidFill>
                <a:srgbClr val="000000"/>
              </a:solidFill>
              <a:latin typeface="Century Gothic"/>
              <a:ea typeface="Century Gothic"/>
              <a:cs typeface="Century Gothic"/>
              <a:sym typeface="Century Gothic"/>
            </a:endParaRPr>
          </a:p>
        </p:txBody>
      </p:sp>
      <p:pic>
        <p:nvPicPr>
          <p:cNvPr id="472" name="Google Shape;472;p34"/>
          <p:cNvPicPr preferRelativeResize="0"/>
          <p:nvPr/>
        </p:nvPicPr>
        <p:blipFill rotWithShape="1">
          <a:blip r:embed="rId6">
            <a:alphaModFix/>
          </a:blip>
          <a:srcRect b="0" l="0" r="0" t="0"/>
          <a:stretch/>
        </p:blipFill>
        <p:spPr>
          <a:xfrm>
            <a:off x="1600525" y="1157900"/>
            <a:ext cx="3953923" cy="5373348"/>
          </a:xfrm>
          <a:prstGeom prst="rect">
            <a:avLst/>
          </a:prstGeom>
          <a:noFill/>
          <a:ln cap="flat" cmpd="sng" w="114300">
            <a:solidFill>
              <a:schemeClr val="lt1"/>
            </a:solidFill>
            <a:prstDash val="solid"/>
            <a:round/>
            <a:headEnd len="sm" w="sm" type="none"/>
            <a:tailEnd len="sm" w="sm" type="none"/>
          </a:ln>
        </p:spPr>
      </p:pic>
      <p:sp>
        <p:nvSpPr>
          <p:cNvPr id="473" name="Google Shape;473;p34"/>
          <p:cNvSpPr txBox="1"/>
          <p:nvPr/>
        </p:nvSpPr>
        <p:spPr>
          <a:xfrm>
            <a:off x="6056548" y="2904604"/>
            <a:ext cx="493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451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474" name="Google Shape;474;p34"/>
          <p:cNvPicPr preferRelativeResize="0"/>
          <p:nvPr/>
        </p:nvPicPr>
        <p:blipFill rotWithShape="1">
          <a:blip r:embed="rId7">
            <a:alphaModFix/>
          </a:blip>
          <a:srcRect b="0" l="0" r="0" t="0"/>
          <a:stretch/>
        </p:blipFill>
        <p:spPr>
          <a:xfrm>
            <a:off x="6056540" y="1942710"/>
            <a:ext cx="2749541" cy="9618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descr="A picture containing clock&#10;&#10;Description automatically generated" id="480" name="Google Shape;480;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1" name="Google Shape;481;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2" name="Google Shape;482;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3" name="Google Shape;483;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4" name="Google Shape;484;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 Latin Roots  </a:t>
            </a:r>
            <a:endParaRPr b="0" i="0" sz="1400" u="none" cap="none" strike="noStrike">
              <a:solidFill>
                <a:srgbClr val="000000"/>
              </a:solidFill>
              <a:latin typeface="Century Gothic"/>
              <a:ea typeface="Century Gothic"/>
              <a:cs typeface="Century Gothic"/>
              <a:sym typeface="Century Gothic"/>
            </a:endParaRPr>
          </a:p>
        </p:txBody>
      </p:sp>
      <p:pic>
        <p:nvPicPr>
          <p:cNvPr id="485" name="Google Shape;485;p96"/>
          <p:cNvPicPr preferRelativeResize="0"/>
          <p:nvPr/>
        </p:nvPicPr>
        <p:blipFill rotWithShape="1">
          <a:blip r:embed="rId6">
            <a:alphaModFix/>
          </a:blip>
          <a:srcRect b="0" l="0" r="0" t="0"/>
          <a:stretch/>
        </p:blipFill>
        <p:spPr>
          <a:xfrm>
            <a:off x="755905" y="1124495"/>
            <a:ext cx="3849120" cy="52029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86" name="Google Shape;486;p96"/>
          <p:cNvPicPr preferRelativeResize="0"/>
          <p:nvPr/>
        </p:nvPicPr>
        <p:blipFill rotWithShape="1">
          <a:blip r:embed="rId7">
            <a:alphaModFix/>
          </a:blip>
          <a:srcRect b="0" l="0" r="0" t="0"/>
          <a:stretch/>
        </p:blipFill>
        <p:spPr>
          <a:xfrm>
            <a:off x="5636915" y="1532060"/>
            <a:ext cx="2749541" cy="961885"/>
          </a:xfrm>
          <a:prstGeom prst="rect">
            <a:avLst/>
          </a:prstGeom>
          <a:noFill/>
          <a:ln>
            <a:noFill/>
          </a:ln>
        </p:spPr>
      </p:pic>
      <p:sp>
        <p:nvSpPr>
          <p:cNvPr id="487" name="Google Shape;487;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456</a:t>
            </a:r>
            <a:endParaRPr b="0" i="0" sz="1400" u="none" cap="none" strike="noStrike">
              <a:solidFill>
                <a:srgbClr val="000000"/>
              </a:solidFill>
              <a:latin typeface="Century Gothic"/>
              <a:ea typeface="Century Gothic"/>
              <a:cs typeface="Century Gothic"/>
              <a:sym typeface="Century Gothic"/>
            </a:endParaRPr>
          </a:p>
        </p:txBody>
      </p:sp>
      <p:sp>
        <p:nvSpPr>
          <p:cNvPr id="488" name="Google Shape;488;p96"/>
          <p:cNvSpPr txBox="1"/>
          <p:nvPr/>
        </p:nvSpPr>
        <p:spPr>
          <a:xfrm>
            <a:off x="5815744" y="2602625"/>
            <a:ext cx="44034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Turn </a:t>
            </a:r>
            <a:r>
              <a:rPr b="0" i="0" lang="en-US" sz="2800" u="none" cap="none" strike="noStrike">
                <a:solidFill>
                  <a:srgbClr val="000000"/>
                </a:solidFill>
                <a:latin typeface="Century Gothic"/>
                <a:ea typeface="Century Gothic"/>
                <a:cs typeface="Century Gothic"/>
                <a:sym typeface="Century Gothic"/>
              </a:rPr>
              <a:t>to page 456 in your Student Interactive</a:t>
            </a:r>
            <a:r>
              <a:rPr b="0" i="1" lang="en-US" sz="2800" u="none" cap="none" strike="noStrike">
                <a:solidFill>
                  <a:srgbClr val="000000"/>
                </a:solidFill>
                <a:latin typeface="Century Gothic"/>
                <a:ea typeface="Century Gothic"/>
                <a:cs typeface="Century Gothic"/>
                <a:sym typeface="Century Gothic"/>
              </a:rPr>
              <a:t> </a:t>
            </a:r>
            <a:r>
              <a:rPr b="0" i="0" lang="en-US" sz="2800" u="none" cap="none" strike="noStrike">
                <a:solidFill>
                  <a:srgbClr val="000000"/>
                </a:solidFill>
                <a:latin typeface="Century Gothic"/>
                <a:ea typeface="Century Gothic"/>
                <a:cs typeface="Century Gothic"/>
                <a:sym typeface="Century Gothic"/>
              </a:rPr>
              <a:t>and complete the activity.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List </a:t>
            </a:r>
            <a:r>
              <a:rPr b="0" i="0" lang="en-US" sz="2800" u="none" cap="none" strike="noStrike">
                <a:solidFill>
                  <a:schemeClr val="dk1"/>
                </a:solidFill>
                <a:latin typeface="Century Gothic"/>
                <a:ea typeface="Century Gothic"/>
                <a:cs typeface="Century Gothic"/>
                <a:sym typeface="Century Gothic"/>
              </a:rPr>
              <a:t>four more words with these Latin roots. </a:t>
            </a:r>
            <a:endParaRPr b="1"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descr="A picture containing clock&#10;&#10;Description automatically generated" id="494" name="Google Shape;494;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5" name="Google Shape;495;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6" name="Google Shape;496;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7" name="Google Shape;497;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8" name="Google Shape;498;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a:t>
            </a:r>
            <a:endParaRPr b="0" i="0" sz="1400" u="none" cap="none" strike="noStrike">
              <a:solidFill>
                <a:srgbClr val="000000"/>
              </a:solidFill>
              <a:latin typeface="Century Gothic"/>
              <a:ea typeface="Century Gothic"/>
              <a:cs typeface="Century Gothic"/>
              <a:sym typeface="Century Gothic"/>
            </a:endParaRPr>
          </a:p>
        </p:txBody>
      </p:sp>
      <p:sp>
        <p:nvSpPr>
          <p:cNvPr id="499" name="Google Shape;499;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462</a:t>
            </a:r>
            <a:endParaRPr b="0" i="0" sz="1400" u="none" cap="none" strike="noStrike">
              <a:solidFill>
                <a:srgbClr val="000000"/>
              </a:solidFill>
              <a:latin typeface="Century Gothic"/>
              <a:ea typeface="Century Gothic"/>
              <a:cs typeface="Century Gothic"/>
              <a:sym typeface="Century Gothic"/>
            </a:endParaRPr>
          </a:p>
        </p:txBody>
      </p:sp>
      <p:pic>
        <p:nvPicPr>
          <p:cNvPr id="500" name="Google Shape;500;p35"/>
          <p:cNvPicPr preferRelativeResize="0"/>
          <p:nvPr/>
        </p:nvPicPr>
        <p:blipFill rotWithShape="1">
          <a:blip r:embed="rId6">
            <a:alphaModFix/>
          </a:blip>
          <a:srcRect b="0" l="0" r="0" t="0"/>
          <a:stretch/>
        </p:blipFill>
        <p:spPr>
          <a:xfrm>
            <a:off x="1833044" y="1159010"/>
            <a:ext cx="3981383" cy="52854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01" name="Google Shape;501;p35"/>
          <p:cNvSpPr txBox="1"/>
          <p:nvPr/>
        </p:nvSpPr>
        <p:spPr>
          <a:xfrm>
            <a:off x="6528307" y="3094873"/>
            <a:ext cx="3900026"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462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502" name="Google Shape;502;p35"/>
          <p:cNvPicPr preferRelativeResize="0"/>
          <p:nvPr/>
        </p:nvPicPr>
        <p:blipFill rotWithShape="1">
          <a:blip r:embed="rId7">
            <a:alphaModFix/>
          </a:blip>
          <a:srcRect b="0" l="0" r="0" t="0"/>
          <a:stretch/>
        </p:blipFill>
        <p:spPr>
          <a:xfrm>
            <a:off x="6201715" y="2132985"/>
            <a:ext cx="2749541" cy="9618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descr="A picture containing clock&#10;&#10;Description automatically generated" id="508" name="Google Shape;508;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9" name="Google Shape;509;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0" name="Google Shape;510;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1" name="Google Shape;511;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2" name="Google Shape;512;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13" name="Google Shape;513;p36"/>
          <p:cNvSpPr txBox="1"/>
          <p:nvPr/>
        </p:nvSpPr>
        <p:spPr>
          <a:xfrm>
            <a:off x="819040" y="1525273"/>
            <a:ext cx="8308742"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try </a:t>
            </a:r>
            <a:r>
              <a:rPr b="0" i="0" lang="en-US" sz="3200" u="none" cap="none" strike="noStrike">
                <a:solidFill>
                  <a:schemeClr val="dk1"/>
                </a:solidFill>
                <a:latin typeface="Century Gothic"/>
                <a:ea typeface="Century Gothic"/>
                <a:cs typeface="Century Gothic"/>
                <a:sym typeface="Century Gothic"/>
              </a:rPr>
              <a:t>a new approach by reading aloud poems with a partner. </a:t>
            </a:r>
            <a:r>
              <a:rPr b="1" i="0" lang="en-US" sz="3200" u="none" cap="none" strike="noStrike">
                <a:solidFill>
                  <a:schemeClr val="dk1"/>
                </a:solidFill>
                <a:latin typeface="Century Gothic"/>
                <a:ea typeface="Century Gothic"/>
                <a:cs typeface="Century Gothic"/>
                <a:sym typeface="Century Gothic"/>
              </a:rPr>
              <a:t>Take turns </a:t>
            </a:r>
            <a:r>
              <a:rPr b="0" i="0" lang="en-US" sz="3200" u="none" cap="none" strike="noStrike">
                <a:solidFill>
                  <a:schemeClr val="dk1"/>
                </a:solidFill>
                <a:latin typeface="Century Gothic"/>
                <a:ea typeface="Century Gothic"/>
                <a:cs typeface="Century Gothic"/>
                <a:sym typeface="Century Gothic"/>
              </a:rPr>
              <a:t>emphasizing the rhythm and rhyme. </a:t>
            </a:r>
            <a:endParaRPr b="0" i="0" sz="3200" u="none" cap="none" strike="noStrike">
              <a:solidFill>
                <a:schemeClr val="dk1"/>
              </a:solidFill>
              <a:latin typeface="Century Gothic"/>
              <a:ea typeface="Century Gothic"/>
              <a:cs typeface="Century Gothic"/>
              <a:sym typeface="Century Gothic"/>
            </a:endParaRPr>
          </a:p>
        </p:txBody>
      </p:sp>
      <p:sp>
        <p:nvSpPr>
          <p:cNvPr id="514" name="Google Shape;514;p36"/>
          <p:cNvSpPr txBox="1"/>
          <p:nvPr/>
        </p:nvSpPr>
        <p:spPr>
          <a:xfrm>
            <a:off x="819040" y="3837122"/>
            <a:ext cx="7995703" cy="17850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the lines from a poem you have read and </a:t>
            </a:r>
            <a:r>
              <a:rPr b="1" i="0" lang="en-US" sz="3200" u="none" cap="none" strike="noStrike">
                <a:solidFill>
                  <a:schemeClr val="dk1"/>
                </a:solidFill>
                <a:latin typeface="Century Gothic"/>
                <a:ea typeface="Century Gothic"/>
                <a:cs typeface="Century Gothic"/>
                <a:sym typeface="Century Gothic"/>
              </a:rPr>
              <a:t>identify </a:t>
            </a:r>
            <a:r>
              <a:rPr b="0" i="0" lang="en-US" sz="3200" u="none" cap="none" strike="noStrike">
                <a:solidFill>
                  <a:schemeClr val="dk1"/>
                </a:solidFill>
                <a:latin typeface="Century Gothic"/>
                <a:ea typeface="Century Gothic"/>
                <a:cs typeface="Century Gothic"/>
                <a:sym typeface="Century Gothic"/>
              </a:rPr>
              <a:t>the rhythm and rhyming words.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15" name="Google Shape;515;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A picture containing clock&#10;&#10;Description automatically generated" id="521" name="Google Shape;521;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2" name="Google Shape;522;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3" name="Google Shape;523;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4" name="Google Shape;524;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5" name="Google Shape;525;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Latin Roots</a:t>
            </a:r>
            <a:endParaRPr b="0" i="0" sz="1400" u="none" cap="none" strike="noStrike">
              <a:solidFill>
                <a:srgbClr val="000000"/>
              </a:solidFill>
              <a:latin typeface="Century Gothic"/>
              <a:ea typeface="Century Gothic"/>
              <a:cs typeface="Century Gothic"/>
              <a:sym typeface="Century Gothic"/>
            </a:endParaRPr>
          </a:p>
        </p:txBody>
      </p:sp>
      <p:sp>
        <p:nvSpPr>
          <p:cNvPr id="526" name="Google Shape;526;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459</a:t>
            </a:r>
            <a:endParaRPr b="0" i="0" sz="1400" u="none" cap="none" strike="noStrike">
              <a:solidFill>
                <a:srgbClr val="000000"/>
              </a:solidFill>
              <a:latin typeface="Century Gothic"/>
              <a:ea typeface="Century Gothic"/>
              <a:cs typeface="Century Gothic"/>
              <a:sym typeface="Century Gothic"/>
            </a:endParaRPr>
          </a:p>
        </p:txBody>
      </p:sp>
      <p:pic>
        <p:nvPicPr>
          <p:cNvPr id="527" name="Google Shape;527;p37"/>
          <p:cNvPicPr preferRelativeResize="0"/>
          <p:nvPr/>
        </p:nvPicPr>
        <p:blipFill rotWithShape="1">
          <a:blip r:embed="rId6">
            <a:alphaModFix/>
          </a:blip>
          <a:srcRect b="0" l="0" r="0" t="0"/>
          <a:stretch/>
        </p:blipFill>
        <p:spPr>
          <a:xfrm>
            <a:off x="3509260" y="1159009"/>
            <a:ext cx="4066704" cy="55122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28" name="Google Shape;528;p37"/>
          <p:cNvSpPr txBox="1"/>
          <p:nvPr/>
        </p:nvSpPr>
        <p:spPr>
          <a:xfrm>
            <a:off x="431975" y="1466833"/>
            <a:ext cx="2908127" cy="378561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gener</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port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dur</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ject</a:t>
            </a:r>
            <a:endParaRPr b="0" i="0" sz="4000" u="none" cap="none" strike="noStrike">
              <a:solidFill>
                <a:srgbClr val="000000"/>
              </a:solidFill>
              <a:latin typeface="Century Gothic"/>
              <a:ea typeface="Century Gothic"/>
              <a:cs typeface="Century Gothic"/>
              <a:sym typeface="Century Gothic"/>
            </a:endParaRPr>
          </a:p>
        </p:txBody>
      </p:sp>
      <p:sp>
        <p:nvSpPr>
          <p:cNvPr id="529" name="Google Shape;529;p37"/>
          <p:cNvSpPr txBox="1"/>
          <p:nvPr/>
        </p:nvSpPr>
        <p:spPr>
          <a:xfrm>
            <a:off x="8331200" y="2544032"/>
            <a:ext cx="3648350"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459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descr="A picture containing clock&#10;&#10;Description automatically generated" id="535" name="Google Shape;535;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6" name="Google Shape;536;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7" name="Google Shape;537;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8" name="Google Shape;538;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9" name="Google Shape;539;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40" name="Google Shape;540;p38"/>
          <p:cNvSpPr txBox="1"/>
          <p:nvPr/>
        </p:nvSpPr>
        <p:spPr>
          <a:xfrm>
            <a:off x="1670643" y="3634595"/>
            <a:ext cx="7743936"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Think </a:t>
            </a:r>
            <a:r>
              <a:rPr b="0" i="0" lang="en-US" sz="2800" u="none" cap="none" strike="noStrike">
                <a:solidFill>
                  <a:schemeClr val="dk1"/>
                </a:solidFill>
                <a:latin typeface="Century Gothic"/>
                <a:ea typeface="Century Gothic"/>
                <a:cs typeface="Century Gothic"/>
                <a:sym typeface="Century Gothic"/>
              </a:rPr>
              <a:t>of a relative adverb that can connect the two clauses. </a:t>
            </a:r>
            <a:endParaRPr b="0" i="0" sz="3200" u="none" cap="none" strike="noStrike">
              <a:solidFill>
                <a:schemeClr val="dk1"/>
              </a:solidFill>
              <a:latin typeface="Century Gothic"/>
              <a:ea typeface="Century Gothic"/>
              <a:cs typeface="Century Gothic"/>
              <a:sym typeface="Century Gothic"/>
            </a:endParaRPr>
          </a:p>
        </p:txBody>
      </p:sp>
      <p:graphicFrame>
        <p:nvGraphicFramePr>
          <p:cNvPr id="541" name="Google Shape;541;p38"/>
          <p:cNvGraphicFramePr/>
          <p:nvPr/>
        </p:nvGraphicFramePr>
        <p:xfrm>
          <a:off x="1478612" y="1263363"/>
          <a:ext cx="3000000" cy="3000000"/>
        </p:xfrm>
        <a:graphic>
          <a:graphicData uri="http://schemas.openxmlformats.org/drawingml/2006/table">
            <a:tbl>
              <a:tblPr bandRow="1" firstRow="1">
                <a:noFill/>
                <a:tableStyleId>{979F5641-B736-4BA4-8053-D368DAAE1FFD}</a:tableStyleId>
              </a:tblPr>
              <a:tblGrid>
                <a:gridCol w="2256550"/>
                <a:gridCol w="2842050"/>
                <a:gridCol w="3029400"/>
              </a:tblGrid>
              <a:tr h="370850">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Clause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Relative Adverb</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Clause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I forgot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where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I put my hat.</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We know</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why</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the cat escaped.</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Ky laughed</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when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Steve told a joke.</a:t>
                      </a:r>
                      <a:endParaRPr sz="1400" u="none" cap="none" strike="noStrike"/>
                    </a:p>
                  </a:txBody>
                  <a:tcPr marT="45725" marB="45725" marR="91450" marL="91450"/>
                </a:tc>
              </a:tr>
            </a:tbl>
          </a:graphicData>
        </a:graphic>
      </p:graphicFrame>
      <p:sp>
        <p:nvSpPr>
          <p:cNvPr id="542" name="Google Shape;542;p38"/>
          <p:cNvSpPr txBox="1"/>
          <p:nvPr/>
        </p:nvSpPr>
        <p:spPr>
          <a:xfrm>
            <a:off x="1670643" y="4737900"/>
            <a:ext cx="8127997" cy="1323439"/>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I do not know ____ the next train arrives at the station.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descr="A picture containing drawing, lamp&#10;&#10;Description automatically generated" id="547" name="Google Shape;547;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48" name="Google Shape;548;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49" name="Google Shape;549;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50" name="Google Shape;550;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51" name="Google Shape;551;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52" name="Google Shape;552;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descr="A picture containing clock&#10;&#10;Description automatically generated" id="558" name="Google Shape;558;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9" name="Google Shape;559;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0" name="Google Shape;560;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1" name="Google Shape;561;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2" name="Google Shape;562;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   </a:t>
            </a:r>
            <a:endParaRPr b="0" i="0" sz="1400" u="none" cap="none" strike="noStrike">
              <a:solidFill>
                <a:srgbClr val="000000"/>
              </a:solidFill>
              <a:latin typeface="Century Gothic"/>
              <a:ea typeface="Century Gothic"/>
              <a:cs typeface="Century Gothic"/>
              <a:sym typeface="Century Gothic"/>
            </a:endParaRPr>
          </a:p>
        </p:txBody>
      </p:sp>
      <p:sp>
        <p:nvSpPr>
          <p:cNvPr id="563" name="Google Shape;563;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438</a:t>
            </a:r>
            <a:endParaRPr b="0" i="0" sz="1400" u="none" cap="none" strike="noStrike">
              <a:solidFill>
                <a:srgbClr val="000000"/>
              </a:solidFill>
              <a:latin typeface="Century Gothic"/>
              <a:ea typeface="Century Gothic"/>
              <a:cs typeface="Century Gothic"/>
              <a:sym typeface="Century Gothic"/>
            </a:endParaRPr>
          </a:p>
        </p:txBody>
      </p:sp>
      <p:sp>
        <p:nvSpPr>
          <p:cNvPr id="564" name="Google Shape;564;p97"/>
          <p:cNvSpPr txBox="1"/>
          <p:nvPr/>
        </p:nvSpPr>
        <p:spPr>
          <a:xfrm>
            <a:off x="7506957" y="3188044"/>
            <a:ext cx="357135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438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565" name="Google Shape;565;p97"/>
          <p:cNvPicPr preferRelativeResize="0"/>
          <p:nvPr/>
        </p:nvPicPr>
        <p:blipFill rotWithShape="1">
          <a:blip r:embed="rId6">
            <a:alphaModFix/>
          </a:blip>
          <a:srcRect b="0" l="0" r="0" t="0"/>
          <a:stretch/>
        </p:blipFill>
        <p:spPr>
          <a:xfrm>
            <a:off x="2278023" y="1109148"/>
            <a:ext cx="4174977" cy="56305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descr="A picture containing clock&#10;&#10;Description automatically generated" id="571" name="Google Shape;571;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2" name="Google Shape;572;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3" name="Google Shape;573;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4" name="Google Shape;574;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5" name="Google Shape;575;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76" name="Google Shape;576;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440</a:t>
            </a:r>
            <a:endParaRPr b="0" i="0" sz="1400" u="none" cap="none" strike="noStrike">
              <a:solidFill>
                <a:srgbClr val="000000"/>
              </a:solidFill>
              <a:latin typeface="Century Gothic"/>
              <a:ea typeface="Century Gothic"/>
              <a:cs typeface="Century Gothic"/>
              <a:sym typeface="Century Gothic"/>
            </a:endParaRPr>
          </a:p>
        </p:txBody>
      </p:sp>
      <p:pic>
        <p:nvPicPr>
          <p:cNvPr id="577" name="Google Shape;577;p98"/>
          <p:cNvPicPr preferRelativeResize="0"/>
          <p:nvPr/>
        </p:nvPicPr>
        <p:blipFill rotWithShape="1">
          <a:blip r:embed="rId6">
            <a:alphaModFix/>
          </a:blip>
          <a:srcRect b="0" l="0" r="0" t="0"/>
          <a:stretch/>
        </p:blipFill>
        <p:spPr>
          <a:xfrm>
            <a:off x="3053973" y="1119535"/>
            <a:ext cx="4125773" cy="56254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78" name="Google Shape;578;p98"/>
          <p:cNvSpPr txBox="1"/>
          <p:nvPr/>
        </p:nvSpPr>
        <p:spPr>
          <a:xfrm>
            <a:off x="7988300" y="3147454"/>
            <a:ext cx="350911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440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descr="A picture containing clock&#10;&#10;Description automatically generated" id="584" name="Google Shape;584;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5" name="Google Shape;585;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6" name="Google Shape;586;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7" name="Google Shape;587;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8" name="Google Shape;588;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89" name="Google Shape;589;p10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442</a:t>
            </a:r>
            <a:endParaRPr b="0" i="0" sz="1400" u="none" cap="none" strike="noStrike">
              <a:solidFill>
                <a:srgbClr val="000000"/>
              </a:solidFill>
              <a:latin typeface="Century Gothic"/>
              <a:ea typeface="Century Gothic"/>
              <a:cs typeface="Century Gothic"/>
              <a:sym typeface="Century Gothic"/>
            </a:endParaRPr>
          </a:p>
        </p:txBody>
      </p:sp>
      <p:pic>
        <p:nvPicPr>
          <p:cNvPr id="590" name="Google Shape;590;p100"/>
          <p:cNvPicPr preferRelativeResize="0"/>
          <p:nvPr/>
        </p:nvPicPr>
        <p:blipFill rotWithShape="1">
          <a:blip r:embed="rId6">
            <a:alphaModFix/>
          </a:blip>
          <a:srcRect b="0" l="0" r="0" t="0"/>
          <a:stretch/>
        </p:blipFill>
        <p:spPr>
          <a:xfrm>
            <a:off x="3035308" y="1139378"/>
            <a:ext cx="4163104" cy="55857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91" name="Google Shape;591;p100"/>
          <p:cNvSpPr txBox="1"/>
          <p:nvPr/>
        </p:nvSpPr>
        <p:spPr>
          <a:xfrm>
            <a:off x="7988300" y="3147454"/>
            <a:ext cx="350911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442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4"/>
          <p:cNvSpPr txBox="1"/>
          <p:nvPr/>
        </p:nvSpPr>
        <p:spPr>
          <a:xfrm>
            <a:off x="674757" y="2183115"/>
            <a:ext cx="5524246" cy="31751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430 in your 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Shade </a:t>
            </a:r>
            <a:r>
              <a:rPr b="0" i="0" lang="en-US" sz="3200" u="none" cap="none" strike="noStrike">
                <a:solidFill>
                  <a:schemeClr val="dk1"/>
                </a:solidFill>
                <a:latin typeface="Century Gothic"/>
                <a:ea typeface="Century Gothic"/>
                <a:cs typeface="Century Gothic"/>
                <a:sym typeface="Century Gothic"/>
              </a:rPr>
              <a:t>in the circle to rate how well you meet each goal. </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4" name="Google Shape;124;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5" name="Google Shape;125;p4"/>
          <p:cNvPicPr preferRelativeResize="0"/>
          <p:nvPr/>
        </p:nvPicPr>
        <p:blipFill rotWithShape="1">
          <a:blip r:embed="rId6">
            <a:alphaModFix/>
          </a:blip>
          <a:srcRect b="0" l="0" r="0" t="0"/>
          <a:stretch/>
        </p:blipFill>
        <p:spPr>
          <a:xfrm>
            <a:off x="6448229" y="1297873"/>
            <a:ext cx="3765555" cy="50665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descr="A picture containing clock&#10;&#10;Description automatically generated" id="597" name="Google Shape;597;p10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8" name="Google Shape;598;p10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9" name="Google Shape;599;p10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0" name="Google Shape;600;p10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1" name="Google Shape;601;p10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602" name="Google Shape;602;p10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447</a:t>
            </a:r>
            <a:endParaRPr b="0" i="0" sz="1400" u="none" cap="none" strike="noStrike">
              <a:solidFill>
                <a:srgbClr val="000000"/>
              </a:solidFill>
              <a:latin typeface="Century Gothic"/>
              <a:ea typeface="Century Gothic"/>
              <a:cs typeface="Century Gothic"/>
              <a:sym typeface="Century Gothic"/>
            </a:endParaRPr>
          </a:p>
        </p:txBody>
      </p:sp>
      <p:pic>
        <p:nvPicPr>
          <p:cNvPr id="603" name="Google Shape;603;p105"/>
          <p:cNvPicPr preferRelativeResize="0"/>
          <p:nvPr/>
        </p:nvPicPr>
        <p:blipFill rotWithShape="1">
          <a:blip r:embed="rId6">
            <a:alphaModFix/>
          </a:blip>
          <a:srcRect b="0" l="0" r="0" t="0"/>
          <a:stretch/>
        </p:blipFill>
        <p:spPr>
          <a:xfrm>
            <a:off x="3047424" y="1119535"/>
            <a:ext cx="4138871" cy="56254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04" name="Google Shape;604;p105"/>
          <p:cNvSpPr txBox="1"/>
          <p:nvPr/>
        </p:nvSpPr>
        <p:spPr>
          <a:xfrm>
            <a:off x="7988300" y="3147454"/>
            <a:ext cx="350911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447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descr="A picture containing clock&#10;&#10;Description automatically generated" id="610" name="Google Shape;610;p10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1" name="Google Shape;611;p10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2" name="Google Shape;612;p10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3" name="Google Shape;613;p10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4" name="Google Shape;614;p10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615" name="Google Shape;615;p10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448</a:t>
            </a:r>
            <a:endParaRPr b="0" i="0" sz="1400" u="none" cap="none" strike="noStrike">
              <a:solidFill>
                <a:srgbClr val="000000"/>
              </a:solidFill>
              <a:latin typeface="Century Gothic"/>
              <a:ea typeface="Century Gothic"/>
              <a:cs typeface="Century Gothic"/>
              <a:sym typeface="Century Gothic"/>
            </a:endParaRPr>
          </a:p>
        </p:txBody>
      </p:sp>
      <p:pic>
        <p:nvPicPr>
          <p:cNvPr id="616" name="Google Shape;616;p106"/>
          <p:cNvPicPr preferRelativeResize="0"/>
          <p:nvPr/>
        </p:nvPicPr>
        <p:blipFill rotWithShape="1">
          <a:blip r:embed="rId6">
            <a:alphaModFix/>
          </a:blip>
          <a:srcRect b="0" l="0" r="0" t="0"/>
          <a:stretch/>
        </p:blipFill>
        <p:spPr>
          <a:xfrm>
            <a:off x="3042595" y="1119535"/>
            <a:ext cx="4148529" cy="56254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17" name="Google Shape;617;p106"/>
          <p:cNvSpPr txBox="1"/>
          <p:nvPr/>
        </p:nvSpPr>
        <p:spPr>
          <a:xfrm>
            <a:off x="7988300" y="3147454"/>
            <a:ext cx="350911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448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descr="A picture containing clock&#10;&#10;Description automatically generated" id="623" name="Google Shape;623;p10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4" name="Google Shape;624;p10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5" name="Google Shape;625;p10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6" name="Google Shape;626;p10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7" name="Google Shape;627;p10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628" name="Google Shape;628;p10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452</a:t>
            </a:r>
            <a:endParaRPr b="0" i="0" sz="1400" u="none" cap="none" strike="noStrike">
              <a:solidFill>
                <a:srgbClr val="000000"/>
              </a:solidFill>
              <a:latin typeface="Century Gothic"/>
              <a:ea typeface="Century Gothic"/>
              <a:cs typeface="Century Gothic"/>
              <a:sym typeface="Century Gothic"/>
            </a:endParaRPr>
          </a:p>
        </p:txBody>
      </p:sp>
      <p:pic>
        <p:nvPicPr>
          <p:cNvPr id="629" name="Google Shape;629;p108"/>
          <p:cNvPicPr preferRelativeResize="0"/>
          <p:nvPr/>
        </p:nvPicPr>
        <p:blipFill rotWithShape="1">
          <a:blip r:embed="rId6">
            <a:alphaModFix/>
          </a:blip>
          <a:srcRect b="0" l="0" r="0" t="0"/>
          <a:stretch/>
        </p:blipFill>
        <p:spPr>
          <a:xfrm>
            <a:off x="1770553" y="1162420"/>
            <a:ext cx="4069398" cy="55117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30" name="Google Shape;630;p108"/>
          <p:cNvSpPr txBox="1"/>
          <p:nvPr/>
        </p:nvSpPr>
        <p:spPr>
          <a:xfrm>
            <a:off x="6599977" y="2887240"/>
            <a:ext cx="45768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31" name="Google Shape;631;p108"/>
          <p:cNvPicPr preferRelativeResize="0"/>
          <p:nvPr/>
        </p:nvPicPr>
        <p:blipFill rotWithShape="1">
          <a:blip r:embed="rId7">
            <a:alphaModFix/>
          </a:blip>
          <a:srcRect b="0" l="0" r="0" t="0"/>
          <a:stretch/>
        </p:blipFill>
        <p:spPr>
          <a:xfrm>
            <a:off x="6243415" y="1827510"/>
            <a:ext cx="2749541" cy="96188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descr="A picture containing clock&#10;&#10;Description automatically generated" id="637" name="Google Shape;637;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8" name="Google Shape;638;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9" name="Google Shape;639;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0" name="Google Shape;640;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1" name="Google Shape;641;p45"/>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500">
                <a:solidFill>
                  <a:schemeClr val="lt1"/>
                </a:solidFill>
                <a:latin typeface="Century Gothic"/>
                <a:ea typeface="Century Gothic"/>
                <a:cs typeface="Century Gothic"/>
                <a:sym typeface="Century Gothic"/>
              </a:rPr>
              <a:t>   </a:t>
            </a:r>
            <a:r>
              <a:rPr b="0" i="0" lang="en-US" sz="3500" u="none" cap="none" strike="noStrike">
                <a:solidFill>
                  <a:schemeClr val="lt1"/>
                </a:solidFill>
                <a:latin typeface="Century Gothic"/>
                <a:ea typeface="Century Gothic"/>
                <a:cs typeface="Century Gothic"/>
                <a:sym typeface="Century Gothic"/>
              </a:rPr>
              <a:t>Read Like a Writer, Write Like a Reader</a:t>
            </a:r>
            <a:endParaRPr b="0" i="0" sz="3500" u="none" cap="none" strike="noStrike">
              <a:solidFill>
                <a:srgbClr val="000000"/>
              </a:solidFill>
              <a:latin typeface="Century Gothic"/>
              <a:ea typeface="Century Gothic"/>
              <a:cs typeface="Century Gothic"/>
              <a:sym typeface="Century Gothic"/>
            </a:endParaRPr>
          </a:p>
        </p:txBody>
      </p:sp>
      <p:sp>
        <p:nvSpPr>
          <p:cNvPr id="642" name="Google Shape;642;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458</a:t>
            </a:r>
            <a:endParaRPr b="0" i="0" sz="1400" u="none" cap="none" strike="noStrike">
              <a:solidFill>
                <a:srgbClr val="000000"/>
              </a:solidFill>
              <a:latin typeface="Century Gothic"/>
              <a:ea typeface="Century Gothic"/>
              <a:cs typeface="Century Gothic"/>
              <a:sym typeface="Century Gothic"/>
            </a:endParaRPr>
          </a:p>
        </p:txBody>
      </p:sp>
      <p:pic>
        <p:nvPicPr>
          <p:cNvPr id="643" name="Google Shape;643;p45"/>
          <p:cNvPicPr preferRelativeResize="0"/>
          <p:nvPr/>
        </p:nvPicPr>
        <p:blipFill rotWithShape="1">
          <a:blip r:embed="rId6">
            <a:alphaModFix/>
          </a:blip>
          <a:srcRect b="0" l="0" r="0" t="0"/>
          <a:stretch/>
        </p:blipFill>
        <p:spPr>
          <a:xfrm>
            <a:off x="1805467" y="1111303"/>
            <a:ext cx="3929174" cy="52951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44" name="Google Shape;644;p45"/>
          <p:cNvSpPr txBox="1"/>
          <p:nvPr/>
        </p:nvSpPr>
        <p:spPr>
          <a:xfrm>
            <a:off x="6661375" y="2832000"/>
            <a:ext cx="4519800" cy="1569900"/>
          </a:xfrm>
          <a:prstGeom prst="rect">
            <a:avLst/>
          </a:prstGeom>
          <a:noFill/>
          <a:ln>
            <a:noFill/>
          </a:ln>
        </p:spPr>
        <p:txBody>
          <a:bodyPr anchorCtr="0" anchor="t" bIns="45700" lIns="91425" spcFirstLastPara="1" rIns="91425" wrap="square" tIns="45700">
            <a:spAutoFit/>
          </a:bodyPr>
          <a:lstStyle/>
          <a:p>
            <a:pPr indent="0" lvl="0" marL="46990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458 in your Student Interactive. </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descr="A picture containing clock&#10;&#10;Description automatically generated" id="650" name="Google Shape;650;p10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1" name="Google Shape;651;p10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2" name="Google Shape;652;p10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3" name="Google Shape;653;p10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4" name="Google Shape;654;p10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655" name="Google Shape;655;p10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457</a:t>
            </a:r>
            <a:endParaRPr b="0" i="0" sz="1400" u="none" cap="none" strike="noStrike">
              <a:solidFill>
                <a:srgbClr val="000000"/>
              </a:solidFill>
              <a:latin typeface="Century Gothic"/>
              <a:ea typeface="Century Gothic"/>
              <a:cs typeface="Century Gothic"/>
              <a:sym typeface="Century Gothic"/>
            </a:endParaRPr>
          </a:p>
        </p:txBody>
      </p:sp>
      <p:pic>
        <p:nvPicPr>
          <p:cNvPr id="656" name="Google Shape;656;p109"/>
          <p:cNvPicPr preferRelativeResize="0"/>
          <p:nvPr/>
        </p:nvPicPr>
        <p:blipFill rotWithShape="1">
          <a:blip r:embed="rId6">
            <a:alphaModFix/>
          </a:blip>
          <a:srcRect b="0" l="0" r="0" t="0"/>
          <a:stretch/>
        </p:blipFill>
        <p:spPr>
          <a:xfrm>
            <a:off x="1783856" y="1159009"/>
            <a:ext cx="3952973" cy="53710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57" name="Google Shape;657;p109"/>
          <p:cNvSpPr txBox="1"/>
          <p:nvPr/>
        </p:nvSpPr>
        <p:spPr>
          <a:xfrm>
            <a:off x="6320649" y="2644050"/>
            <a:ext cx="4953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pic>
        <p:nvPicPr>
          <p:cNvPr descr="A picture containing clock&#10;&#10;Description automatically generated" id="663" name="Google Shape;663;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4" name="Google Shape;664;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5" name="Google Shape;665;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6" name="Google Shape;666;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7" name="Google Shape;667;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Word Study – Latin Roots</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sp>
        <p:nvSpPr>
          <p:cNvPr id="668" name="Google Shape;668;p47"/>
          <p:cNvSpPr txBox="1"/>
          <p:nvPr/>
        </p:nvSpPr>
        <p:spPr>
          <a:xfrm>
            <a:off x="1497947" y="4929704"/>
            <a:ext cx="8938955"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Identify </a:t>
            </a:r>
            <a:r>
              <a:rPr b="0" i="0" lang="en-US" sz="2800" u="none" cap="none" strike="noStrike">
                <a:solidFill>
                  <a:schemeClr val="dk1"/>
                </a:solidFill>
                <a:latin typeface="Century Gothic"/>
                <a:ea typeface="Century Gothic"/>
                <a:cs typeface="Century Gothic"/>
                <a:sym typeface="Century Gothic"/>
              </a:rPr>
              <a:t>the Latin root and any prefixes and suffixes. </a:t>
            </a:r>
            <a:r>
              <a:rPr b="1" i="0" lang="en-US" sz="2800" u="none" cap="none" strike="noStrike">
                <a:solidFill>
                  <a:schemeClr val="dk1"/>
                </a:solidFill>
                <a:latin typeface="Century Gothic"/>
                <a:ea typeface="Century Gothic"/>
                <a:cs typeface="Century Gothic"/>
                <a:sym typeface="Century Gothic"/>
              </a:rPr>
              <a:t>Provide</a:t>
            </a:r>
            <a:r>
              <a:rPr b="0" i="0" lang="en-US" sz="2800" u="none" cap="none" strike="noStrike">
                <a:solidFill>
                  <a:schemeClr val="dk1"/>
                </a:solidFill>
                <a:latin typeface="Century Gothic"/>
                <a:ea typeface="Century Gothic"/>
                <a:cs typeface="Century Gothic"/>
                <a:sym typeface="Century Gothic"/>
              </a:rPr>
              <a:t> a definition of each word. </a:t>
            </a:r>
            <a:endParaRPr b="0" i="0" sz="2800" u="none" cap="none" strike="noStrike">
              <a:solidFill>
                <a:schemeClr val="dk1"/>
              </a:solidFill>
              <a:latin typeface="Century Gothic"/>
              <a:ea typeface="Century Gothic"/>
              <a:cs typeface="Century Gothic"/>
              <a:sym typeface="Century Gothic"/>
            </a:endParaRPr>
          </a:p>
        </p:txBody>
      </p:sp>
      <p:sp>
        <p:nvSpPr>
          <p:cNvPr id="669" name="Google Shape;669;p47"/>
          <p:cNvSpPr txBox="1"/>
          <p:nvPr/>
        </p:nvSpPr>
        <p:spPr>
          <a:xfrm>
            <a:off x="819040" y="1279200"/>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duration</a:t>
            </a:r>
            <a:endParaRPr b="0" i="0" sz="1400" u="none" cap="none" strike="noStrike">
              <a:solidFill>
                <a:srgbClr val="000000"/>
              </a:solidFill>
              <a:latin typeface="Century Gothic"/>
              <a:ea typeface="Century Gothic"/>
              <a:cs typeface="Century Gothic"/>
              <a:sym typeface="Century Gothic"/>
            </a:endParaRPr>
          </a:p>
        </p:txBody>
      </p:sp>
      <p:sp>
        <p:nvSpPr>
          <p:cNvPr id="670" name="Google Shape;670;p47"/>
          <p:cNvSpPr txBox="1"/>
          <p:nvPr/>
        </p:nvSpPr>
        <p:spPr>
          <a:xfrm>
            <a:off x="819040" y="3671562"/>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generational</a:t>
            </a:r>
            <a:endParaRPr b="0" i="0" sz="1400" u="none" cap="none" strike="noStrike">
              <a:solidFill>
                <a:srgbClr val="000000"/>
              </a:solidFill>
              <a:latin typeface="Century Gothic"/>
              <a:ea typeface="Century Gothic"/>
              <a:cs typeface="Century Gothic"/>
              <a:sym typeface="Century Gothic"/>
            </a:endParaRPr>
          </a:p>
        </p:txBody>
      </p:sp>
      <p:sp>
        <p:nvSpPr>
          <p:cNvPr id="671" name="Google Shape;671;p47"/>
          <p:cNvSpPr txBox="1"/>
          <p:nvPr/>
        </p:nvSpPr>
        <p:spPr>
          <a:xfrm>
            <a:off x="5967425" y="1279200"/>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export</a:t>
            </a:r>
            <a:endParaRPr b="0" i="0" sz="1400" u="none" cap="none" strike="noStrike">
              <a:solidFill>
                <a:srgbClr val="000000"/>
              </a:solidFill>
              <a:latin typeface="Century Gothic"/>
              <a:ea typeface="Century Gothic"/>
              <a:cs typeface="Century Gothic"/>
              <a:sym typeface="Century Gothic"/>
            </a:endParaRPr>
          </a:p>
        </p:txBody>
      </p:sp>
      <p:sp>
        <p:nvSpPr>
          <p:cNvPr id="672" name="Google Shape;672;p47"/>
          <p:cNvSpPr txBox="1"/>
          <p:nvPr/>
        </p:nvSpPr>
        <p:spPr>
          <a:xfrm>
            <a:off x="5967425" y="36715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projectile</a:t>
            </a:r>
            <a:endParaRPr b="0" i="0" sz="1400" u="none" cap="none" strike="noStrike">
              <a:solidFill>
                <a:srgbClr val="000000"/>
              </a:solidFill>
              <a:latin typeface="Century Gothic"/>
              <a:ea typeface="Century Gothic"/>
              <a:cs typeface="Century Gothic"/>
              <a:sym typeface="Century Gothic"/>
            </a:endParaRPr>
          </a:p>
        </p:txBody>
      </p:sp>
      <p:sp>
        <p:nvSpPr>
          <p:cNvPr id="673" name="Google Shape;673;p47"/>
          <p:cNvSpPr txBox="1"/>
          <p:nvPr/>
        </p:nvSpPr>
        <p:spPr>
          <a:xfrm>
            <a:off x="3432832" y="2555587"/>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rejection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pic>
        <p:nvPicPr>
          <p:cNvPr descr="A picture containing clock&#10;&#10;Description automatically generated" id="679" name="Google Shape;679;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0" name="Google Shape;680;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1" name="Google Shape;681;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2" name="Google Shape;682;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3" name="Google Shape;683;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a:t>
            </a:r>
            <a:endParaRPr b="0" i="0" sz="1400" u="none" cap="none" strike="noStrike">
              <a:solidFill>
                <a:srgbClr val="000000"/>
              </a:solidFill>
              <a:latin typeface="Century Gothic"/>
              <a:ea typeface="Century Gothic"/>
              <a:cs typeface="Century Gothic"/>
              <a:sym typeface="Century Gothic"/>
            </a:endParaRPr>
          </a:p>
        </p:txBody>
      </p:sp>
      <p:pic>
        <p:nvPicPr>
          <p:cNvPr id="684" name="Google Shape;684;p48"/>
          <p:cNvPicPr preferRelativeResize="0"/>
          <p:nvPr/>
        </p:nvPicPr>
        <p:blipFill rotWithShape="1">
          <a:blip r:embed="rId6">
            <a:alphaModFix/>
          </a:blip>
          <a:srcRect b="0" l="0" r="0" t="0"/>
          <a:stretch/>
        </p:blipFill>
        <p:spPr>
          <a:xfrm>
            <a:off x="2105507" y="1159009"/>
            <a:ext cx="3955050" cy="53675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85" name="Google Shape;685;p48"/>
          <p:cNvSpPr txBox="1"/>
          <p:nvPr/>
        </p:nvSpPr>
        <p:spPr>
          <a:xfrm>
            <a:off x="6925650" y="3067950"/>
            <a:ext cx="4131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686" name="Google Shape;686;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463</a:t>
            </a:r>
            <a:endParaRPr b="0" i="0" sz="1400" u="none" cap="none" strike="noStrike">
              <a:solidFill>
                <a:srgbClr val="000000"/>
              </a:solidFill>
              <a:latin typeface="Century Gothic"/>
              <a:ea typeface="Century Gothic"/>
              <a:cs typeface="Century Gothic"/>
              <a:sym typeface="Century Gothic"/>
            </a:endParaRPr>
          </a:p>
        </p:txBody>
      </p:sp>
      <p:pic>
        <p:nvPicPr>
          <p:cNvPr id="687" name="Google Shape;687;p48"/>
          <p:cNvPicPr preferRelativeResize="0"/>
          <p:nvPr/>
        </p:nvPicPr>
        <p:blipFill rotWithShape="1">
          <a:blip r:embed="rId7">
            <a:alphaModFix/>
          </a:blip>
          <a:srcRect b="0" l="0" r="0" t="0"/>
          <a:stretch/>
        </p:blipFill>
        <p:spPr>
          <a:xfrm>
            <a:off x="6243415" y="1827510"/>
            <a:ext cx="2749541" cy="96188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descr="A picture containing clock&#10;&#10;Description automatically generated" id="693" name="Google Shape;693;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4" name="Google Shape;694;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5" name="Google Shape;695;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6" name="Google Shape;696;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7" name="Google Shape;697;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98" name="Google Shape;698;p49"/>
          <p:cNvSpPr txBox="1"/>
          <p:nvPr/>
        </p:nvSpPr>
        <p:spPr>
          <a:xfrm>
            <a:off x="995894" y="1899966"/>
            <a:ext cx="93906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work </a:t>
            </a:r>
            <a:r>
              <a:rPr b="0" i="0" lang="en-US" sz="3200" u="none" cap="none" strike="noStrike">
                <a:solidFill>
                  <a:schemeClr val="dk1"/>
                </a:solidFill>
                <a:latin typeface="Century Gothic"/>
                <a:ea typeface="Century Gothic"/>
                <a:cs typeface="Century Gothic"/>
                <a:sym typeface="Century Gothic"/>
              </a:rPr>
              <a:t>on your own writing projects. </a:t>
            </a:r>
            <a:r>
              <a:rPr b="1" i="0" lang="en-US" sz="3200" u="none" cap="none" strike="noStrike">
                <a:solidFill>
                  <a:schemeClr val="dk1"/>
                </a:solidFill>
                <a:latin typeface="Century Gothic"/>
                <a:ea typeface="Century Gothic"/>
                <a:cs typeface="Century Gothic"/>
                <a:sym typeface="Century Gothic"/>
              </a:rPr>
              <a:t>Think</a:t>
            </a:r>
            <a:r>
              <a:rPr b="0" i="0" lang="en-US" sz="3200" u="none" cap="none" strike="noStrike">
                <a:solidFill>
                  <a:schemeClr val="dk1"/>
                </a:solidFill>
                <a:latin typeface="Century Gothic"/>
                <a:ea typeface="Century Gothic"/>
                <a:cs typeface="Century Gothic"/>
                <a:sym typeface="Century Gothic"/>
              </a:rPr>
              <a:t> about what type of poem to write and characteristics related to its form. </a:t>
            </a:r>
            <a:endParaRPr b="0" i="0" sz="3200" u="none" cap="none" strike="noStrike">
              <a:solidFill>
                <a:schemeClr val="dk1"/>
              </a:solidFill>
              <a:latin typeface="Century Gothic"/>
              <a:ea typeface="Century Gothic"/>
              <a:cs typeface="Century Gothic"/>
              <a:sym typeface="Century Gothic"/>
            </a:endParaRPr>
          </a:p>
        </p:txBody>
      </p:sp>
      <p:sp>
        <p:nvSpPr>
          <p:cNvPr id="699" name="Google Shape;699;p49"/>
          <p:cNvSpPr txBox="1"/>
          <p:nvPr/>
        </p:nvSpPr>
        <p:spPr>
          <a:xfrm>
            <a:off x="995895" y="4177176"/>
            <a:ext cx="819874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observations about how the written form guided your reading.</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00" name="Google Shape;700;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descr="A picture containing clock&#10;&#10;Description automatically generated" id="706" name="Google Shape;706;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7" name="Google Shape;707;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8" name="Google Shape;708;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9" name="Google Shape;709;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0" name="Google Shape;710;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Latin Roots</a:t>
            </a:r>
            <a:endParaRPr b="0" i="0" sz="1400" u="none" cap="none" strike="noStrike">
              <a:solidFill>
                <a:srgbClr val="000000"/>
              </a:solidFill>
              <a:latin typeface="Century Gothic"/>
              <a:ea typeface="Century Gothic"/>
              <a:cs typeface="Century Gothic"/>
              <a:sym typeface="Century Gothic"/>
            </a:endParaRPr>
          </a:p>
        </p:txBody>
      </p:sp>
      <p:sp>
        <p:nvSpPr>
          <p:cNvPr id="711" name="Google Shape;711;p50"/>
          <p:cNvSpPr txBox="1"/>
          <p:nvPr/>
        </p:nvSpPr>
        <p:spPr>
          <a:xfrm>
            <a:off x="2952132" y="4718024"/>
            <a:ext cx="6287735"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Break </a:t>
            </a:r>
            <a:r>
              <a:rPr b="0" i="0" lang="en-US" sz="2800" u="none" cap="none" strike="noStrike">
                <a:solidFill>
                  <a:schemeClr val="dk1"/>
                </a:solidFill>
                <a:latin typeface="Century Gothic"/>
                <a:ea typeface="Century Gothic"/>
                <a:cs typeface="Century Gothic"/>
                <a:sym typeface="Century Gothic"/>
              </a:rPr>
              <a:t>each spelling word down into Latin roots and affixes.</a:t>
            </a:r>
            <a:r>
              <a:rPr b="1" i="0" lang="en-US" sz="2800" u="none" cap="none" strike="noStrike">
                <a:solidFill>
                  <a:schemeClr val="dk1"/>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Pronounce </a:t>
            </a:r>
            <a:r>
              <a:rPr b="0" i="0" lang="en-US" sz="2800" u="none" cap="none" strike="noStrike">
                <a:solidFill>
                  <a:schemeClr val="dk1"/>
                </a:solidFill>
                <a:latin typeface="Century Gothic"/>
                <a:ea typeface="Century Gothic"/>
                <a:cs typeface="Century Gothic"/>
                <a:sym typeface="Century Gothic"/>
              </a:rPr>
              <a:t>the word out loud, and then </a:t>
            </a:r>
            <a:r>
              <a:rPr b="1" i="0" lang="en-US" sz="2800" u="none" cap="none" strike="noStrike">
                <a:solidFill>
                  <a:schemeClr val="dk1"/>
                </a:solidFill>
                <a:latin typeface="Century Gothic"/>
                <a:ea typeface="Century Gothic"/>
                <a:cs typeface="Century Gothic"/>
                <a:sym typeface="Century Gothic"/>
              </a:rPr>
              <a:t>spell </a:t>
            </a:r>
            <a:r>
              <a:rPr b="0" i="0" lang="en-US" sz="2800" u="none" cap="none" strike="noStrike">
                <a:solidFill>
                  <a:schemeClr val="dk1"/>
                </a:solidFill>
                <a:latin typeface="Century Gothic"/>
                <a:ea typeface="Century Gothic"/>
                <a:cs typeface="Century Gothic"/>
                <a:sym typeface="Century Gothic"/>
              </a:rPr>
              <a:t>it out on your papers.</a:t>
            </a:r>
            <a:endParaRPr b="0" i="0" sz="2800" u="none" cap="none" strike="noStrike">
              <a:solidFill>
                <a:schemeClr val="dk1"/>
              </a:solidFill>
              <a:latin typeface="Century Gothic"/>
              <a:ea typeface="Century Gothic"/>
              <a:cs typeface="Century Gothic"/>
              <a:sym typeface="Century Gothic"/>
            </a:endParaRPr>
          </a:p>
        </p:txBody>
      </p:sp>
      <p:pic>
        <p:nvPicPr>
          <p:cNvPr id="712" name="Google Shape;712;p50"/>
          <p:cNvPicPr preferRelativeResize="0"/>
          <p:nvPr/>
        </p:nvPicPr>
        <p:blipFill rotWithShape="1">
          <a:blip r:embed="rId6">
            <a:alphaModFix/>
          </a:blip>
          <a:srcRect b="0" l="0" r="961" t="0"/>
          <a:stretch/>
        </p:blipFill>
        <p:spPr>
          <a:xfrm>
            <a:off x="592473" y="1117064"/>
            <a:ext cx="10901185" cy="357694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descr="A picture containing clock&#10;&#10;Description automatically generated" id="718" name="Google Shape;718;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9" name="Google Shape;719;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0" name="Google Shape;720;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1" name="Google Shape;721;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2" name="Google Shape;722;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23" name="Google Shape;723;p51"/>
          <p:cNvSpPr txBox="1"/>
          <p:nvPr/>
        </p:nvSpPr>
        <p:spPr>
          <a:xfrm>
            <a:off x="8233045" y="2519113"/>
            <a:ext cx="3357593"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table by inserting the clause or relative adverb. </a:t>
            </a:r>
            <a:endParaRPr b="0" i="0" sz="1400" u="none" cap="none" strike="noStrike">
              <a:solidFill>
                <a:srgbClr val="000000"/>
              </a:solidFill>
              <a:latin typeface="Arial"/>
              <a:ea typeface="Arial"/>
              <a:cs typeface="Arial"/>
              <a:sym typeface="Arial"/>
            </a:endParaRPr>
          </a:p>
        </p:txBody>
      </p:sp>
      <p:graphicFrame>
        <p:nvGraphicFramePr>
          <p:cNvPr id="724" name="Google Shape;724;p51"/>
          <p:cNvGraphicFramePr/>
          <p:nvPr/>
        </p:nvGraphicFramePr>
        <p:xfrm>
          <a:off x="819040" y="1483114"/>
          <a:ext cx="3000000" cy="3000000"/>
        </p:xfrm>
        <a:graphic>
          <a:graphicData uri="http://schemas.openxmlformats.org/drawingml/2006/table">
            <a:tbl>
              <a:tblPr bandRow="1" firstRow="1">
                <a:noFill/>
                <a:tableStyleId>{979F5641-B736-4BA4-8053-D368DAAE1FFD}</a:tableStyleId>
              </a:tblPr>
              <a:tblGrid>
                <a:gridCol w="2518525"/>
                <a:gridCol w="2007150"/>
                <a:gridCol w="2416775"/>
              </a:tblGrid>
              <a:tr h="440325">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Clause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Relative Adverbs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Clause</a:t>
                      </a:r>
                      <a:endParaRPr sz="1400" u="none" cap="none" strike="noStrike"/>
                    </a:p>
                  </a:txBody>
                  <a:tcPr marT="45725" marB="45725" marR="91450" marL="91450"/>
                </a:tc>
              </a:tr>
              <a:tr h="72440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I lost my</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keys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sz="24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we went to</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Taos.</a:t>
                      </a:r>
                      <a:endParaRPr sz="1400" u="none" cap="none" strike="noStrike"/>
                    </a:p>
                  </a:txBody>
                  <a:tcPr marT="45725" marB="45725" marR="91450" marL="91450"/>
                </a:tc>
              </a:tr>
              <a:tr h="630625">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I don’t</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know</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why</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Century Gothic"/>
                        <a:ea typeface="Century Gothic"/>
                        <a:cs typeface="Century Gothic"/>
                        <a:sym typeface="Century Gothic"/>
                      </a:endParaRPr>
                    </a:p>
                  </a:txBody>
                  <a:tcPr marT="45725" marB="45725" marR="91450" marL="91450"/>
                </a:tc>
              </a:tr>
              <a:tr h="910900">
                <a:tc>
                  <a:txBody>
                    <a:bodyPr/>
                    <a:lstStyle/>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where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there are lots of lakes.</a:t>
                      </a:r>
                      <a:endParaRPr sz="1400" u="none" cap="none" strike="noStrike"/>
                    </a:p>
                  </a:txBody>
                  <a:tcPr marT="45725" marB="45725" marR="91450" marL="91450"/>
                </a:tc>
              </a:tr>
              <a:tr h="91090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Lupi explains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sz="24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Century Gothic"/>
                          <a:ea typeface="Century Gothic"/>
                          <a:cs typeface="Century Gothic"/>
                          <a:sym typeface="Century Gothic"/>
                        </a:rPr>
                        <a:t>she is running for mayor.</a:t>
                      </a:r>
                      <a:endParaRPr sz="1400" u="none" cap="none" strike="noStrike"/>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2" name="Google Shape;132;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3" name="Google Shape;133;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p5"/>
          <p:cNvSpPr txBox="1"/>
          <p:nvPr/>
        </p:nvSpPr>
        <p:spPr>
          <a:xfrm>
            <a:off x="550206" y="1381180"/>
            <a:ext cx="10322559" cy="83095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Century Gothic"/>
                <a:ea typeface="Century Gothic"/>
                <a:cs typeface="Century Gothic"/>
                <a:sym typeface="Century Gothic"/>
              </a:rPr>
              <a:t>Expand: </a:t>
            </a:r>
            <a:r>
              <a:rPr b="0" i="0" lang="en-US" sz="2400" u="none" cap="none" strike="noStrike">
                <a:solidFill>
                  <a:schemeClr val="accent1"/>
                </a:solidFill>
                <a:latin typeface="Century Gothic"/>
                <a:ea typeface="Century Gothic"/>
                <a:cs typeface="Century Gothic"/>
                <a:sym typeface="Century Gothic"/>
              </a:rPr>
              <a:t>I was _____ when I saw a bright rainbow after the storm.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Century Gothic"/>
                <a:ea typeface="Century Gothic"/>
                <a:cs typeface="Century Gothic"/>
                <a:sym typeface="Century Gothic"/>
              </a:rPr>
              <a:t>Ask: </a:t>
            </a:r>
            <a:r>
              <a:rPr b="0" i="0" lang="en-US" sz="2400" u="none" cap="none" strike="noStrike">
                <a:solidFill>
                  <a:schemeClr val="accent1"/>
                </a:solidFill>
                <a:latin typeface="Century Gothic"/>
                <a:ea typeface="Century Gothic"/>
                <a:cs typeface="Century Gothic"/>
                <a:sym typeface="Century Gothic"/>
              </a:rPr>
              <a:t>What have you seen in nature that _____ you</a:t>
            </a:r>
            <a:r>
              <a:rPr b="0" i="0" lang="en-US" sz="24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35" name="Google Shape;135;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36" name="Google Shape;136;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7" name="Google Shape;137;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8" name="Google Shape;138;p5"/>
          <p:cNvSpPr txBox="1"/>
          <p:nvPr/>
        </p:nvSpPr>
        <p:spPr>
          <a:xfrm>
            <a:off x="550206" y="2385097"/>
            <a:ext cx="10322570" cy="830997"/>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2"/>
                </a:solidFill>
                <a:latin typeface="Century Gothic"/>
                <a:ea typeface="Century Gothic"/>
                <a:cs typeface="Century Gothic"/>
                <a:sym typeface="Century Gothic"/>
              </a:rPr>
              <a:t>Expand: </a:t>
            </a:r>
            <a:r>
              <a:rPr b="0" i="0" lang="en-US" sz="2400" u="none" cap="none" strike="noStrike">
                <a:solidFill>
                  <a:schemeClr val="accent2"/>
                </a:solidFill>
                <a:latin typeface="Century Gothic"/>
                <a:ea typeface="Century Gothic"/>
                <a:cs typeface="Century Gothic"/>
                <a:sym typeface="Century Gothic"/>
              </a:rPr>
              <a:t>The United States map shows the _____ between the states.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2"/>
                </a:solidFill>
                <a:latin typeface="Century Gothic"/>
                <a:ea typeface="Century Gothic"/>
                <a:cs typeface="Century Gothic"/>
                <a:sym typeface="Century Gothic"/>
              </a:rPr>
              <a:t>Ask: </a:t>
            </a:r>
            <a:r>
              <a:rPr b="0" i="0" lang="en-US" sz="2400" u="none" cap="none" strike="noStrike">
                <a:solidFill>
                  <a:schemeClr val="accent2"/>
                </a:solidFill>
                <a:latin typeface="Century Gothic"/>
                <a:ea typeface="Century Gothic"/>
                <a:cs typeface="Century Gothic"/>
                <a:sym typeface="Century Gothic"/>
              </a:rPr>
              <a:t>What states are on the _____ of Texas</a:t>
            </a:r>
            <a:r>
              <a:rPr b="0" i="0" lang="en-US" sz="2400" u="none" cap="none" strike="noStrike">
                <a:solidFill>
                  <a:schemeClr val="accent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39" name="Google Shape;139;p5"/>
          <p:cNvSpPr txBox="1"/>
          <p:nvPr/>
        </p:nvSpPr>
        <p:spPr>
          <a:xfrm>
            <a:off x="550205" y="4330186"/>
            <a:ext cx="10322560" cy="830997"/>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2"/>
                </a:solidFill>
                <a:latin typeface="Century Gothic"/>
                <a:ea typeface="Century Gothic"/>
                <a:cs typeface="Century Gothic"/>
                <a:sym typeface="Century Gothic"/>
              </a:rPr>
              <a:t>Expand: </a:t>
            </a:r>
            <a:r>
              <a:rPr b="0" i="0" lang="en-US" sz="2400" u="none" cap="none" strike="noStrike">
                <a:solidFill>
                  <a:schemeClr val="accent2"/>
                </a:solidFill>
                <a:latin typeface="Century Gothic"/>
                <a:ea typeface="Century Gothic"/>
                <a:cs typeface="Century Gothic"/>
                <a:sym typeface="Century Gothic"/>
              </a:rPr>
              <a:t>I ____ my office supplies to keep them organized.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2"/>
                </a:solidFill>
                <a:latin typeface="Century Gothic"/>
                <a:ea typeface="Century Gothic"/>
                <a:cs typeface="Century Gothic"/>
                <a:sym typeface="Century Gothic"/>
              </a:rPr>
              <a:t>Ask: </a:t>
            </a:r>
            <a:r>
              <a:rPr b="0" i="0" lang="en-US" sz="2400" u="none" cap="none" strike="noStrike">
                <a:solidFill>
                  <a:schemeClr val="accent2"/>
                </a:solidFill>
                <a:latin typeface="Century Gothic"/>
                <a:ea typeface="Century Gothic"/>
                <a:cs typeface="Century Gothic"/>
                <a:sym typeface="Century Gothic"/>
              </a:rPr>
              <a:t>What kinds of ____ do you see in the classroom</a:t>
            </a:r>
            <a:r>
              <a:rPr b="0" i="0" lang="en-US" sz="2400" u="none" cap="none" strike="noStrike">
                <a:solidFill>
                  <a:schemeClr val="accent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40" name="Google Shape;140;p5"/>
          <p:cNvSpPr txBox="1"/>
          <p:nvPr/>
        </p:nvSpPr>
        <p:spPr>
          <a:xfrm>
            <a:off x="550205" y="3383655"/>
            <a:ext cx="10322560" cy="83095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Century Gothic"/>
                <a:ea typeface="Century Gothic"/>
                <a:cs typeface="Century Gothic"/>
                <a:sym typeface="Century Gothic"/>
              </a:rPr>
              <a:t>Expand: </a:t>
            </a:r>
            <a:r>
              <a:rPr b="0" i="0" lang="en-US" sz="2400" u="none" cap="none" strike="noStrike">
                <a:solidFill>
                  <a:schemeClr val="accent1"/>
                </a:solidFill>
                <a:latin typeface="Century Gothic"/>
                <a:ea typeface="Century Gothic"/>
                <a:cs typeface="Century Gothic"/>
                <a:sym typeface="Century Gothic"/>
              </a:rPr>
              <a:t>A ________ is the result of an action.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Century Gothic"/>
                <a:ea typeface="Century Gothic"/>
                <a:cs typeface="Century Gothic"/>
                <a:sym typeface="Century Gothic"/>
              </a:rPr>
              <a:t>Ask: </a:t>
            </a:r>
            <a:r>
              <a:rPr b="0" i="0" lang="en-US" sz="2400" u="none" cap="none" strike="noStrike">
                <a:solidFill>
                  <a:schemeClr val="accent1"/>
                </a:solidFill>
                <a:latin typeface="Century Gothic"/>
                <a:ea typeface="Century Gothic"/>
                <a:cs typeface="Century Gothic"/>
                <a:sym typeface="Century Gothic"/>
              </a:rPr>
              <a:t>What are the ________ of missing the bus</a:t>
            </a:r>
            <a:r>
              <a:rPr b="0" i="0" lang="en-US" sz="24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41" name="Google Shape;141;p5"/>
          <p:cNvSpPr txBox="1"/>
          <p:nvPr/>
        </p:nvSpPr>
        <p:spPr>
          <a:xfrm>
            <a:off x="550204" y="5288876"/>
            <a:ext cx="10322560" cy="83095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Century Gothic"/>
                <a:ea typeface="Century Gothic"/>
                <a:cs typeface="Century Gothic"/>
                <a:sym typeface="Century Gothic"/>
              </a:rPr>
              <a:t>Expand: </a:t>
            </a:r>
            <a:r>
              <a:rPr b="0" i="0" lang="en-US" sz="2400" u="none" cap="none" strike="noStrike">
                <a:solidFill>
                  <a:schemeClr val="accent1"/>
                </a:solidFill>
                <a:latin typeface="Century Gothic"/>
                <a:ea typeface="Century Gothic"/>
                <a:cs typeface="Century Gothic"/>
                <a:sym typeface="Century Gothic"/>
              </a:rPr>
              <a:t>A museum ______ important objects from the past.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Century Gothic"/>
                <a:ea typeface="Century Gothic"/>
                <a:cs typeface="Century Gothic"/>
                <a:sym typeface="Century Gothic"/>
              </a:rPr>
              <a:t>Ask: </a:t>
            </a:r>
            <a:r>
              <a:rPr b="0" i="0" lang="en-US" sz="2400" u="none" cap="none" strike="noStrike">
                <a:solidFill>
                  <a:schemeClr val="accent1"/>
                </a:solidFill>
                <a:latin typeface="Century Gothic"/>
                <a:ea typeface="Century Gothic"/>
                <a:cs typeface="Century Gothic"/>
                <a:sym typeface="Century Gothic"/>
              </a:rPr>
              <a:t>How does a refrigerator ______ food</a:t>
            </a:r>
            <a:r>
              <a:rPr b="0" i="0" lang="en-US" sz="24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descr="A picture containing drawing, lamp&#10;&#10;Description automatically generated" id="730" name="Google Shape;730;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31" name="Google Shape;731;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32" name="Google Shape;732;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33" name="Google Shape;733;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34" name="Google Shape;734;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35" name="Google Shape;735;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descr="A picture containing clock&#10;&#10;Description automatically generated" id="741" name="Google Shape;741;p1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2" name="Google Shape;742;p1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3" name="Google Shape;743;p1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4" name="Google Shape;744;p1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5" name="Google Shape;745;p1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1400" u="none" cap="none" strike="noStrike">
              <a:solidFill>
                <a:srgbClr val="000000"/>
              </a:solidFill>
              <a:latin typeface="Century Gothic"/>
              <a:ea typeface="Century Gothic"/>
              <a:cs typeface="Century Gothic"/>
              <a:sym typeface="Century Gothic"/>
            </a:endParaRPr>
          </a:p>
        </p:txBody>
      </p:sp>
      <p:sp>
        <p:nvSpPr>
          <p:cNvPr id="746" name="Google Shape;746;p11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439</a:t>
            </a:r>
            <a:endParaRPr b="0" i="0" sz="1400" u="none" cap="none" strike="noStrike">
              <a:solidFill>
                <a:srgbClr val="000000"/>
              </a:solidFill>
              <a:latin typeface="Century Gothic"/>
              <a:ea typeface="Century Gothic"/>
              <a:cs typeface="Century Gothic"/>
              <a:sym typeface="Century Gothic"/>
            </a:endParaRPr>
          </a:p>
        </p:txBody>
      </p:sp>
      <p:pic>
        <p:nvPicPr>
          <p:cNvPr id="747" name="Google Shape;747;p111"/>
          <p:cNvPicPr preferRelativeResize="0"/>
          <p:nvPr/>
        </p:nvPicPr>
        <p:blipFill rotWithShape="1">
          <a:blip r:embed="rId6">
            <a:alphaModFix/>
          </a:blip>
          <a:srcRect b="0" l="0" r="0" t="0"/>
          <a:stretch/>
        </p:blipFill>
        <p:spPr>
          <a:xfrm>
            <a:off x="1651296" y="1219244"/>
            <a:ext cx="3958671" cy="53576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48" name="Google Shape;748;p111"/>
          <p:cNvSpPr txBox="1"/>
          <p:nvPr/>
        </p:nvSpPr>
        <p:spPr>
          <a:xfrm>
            <a:off x="6304503" y="1970256"/>
            <a:ext cx="4388819" cy="31085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Combine </a:t>
            </a:r>
            <a:r>
              <a:rPr b="0" i="0" lang="en-US" sz="2800" u="none" cap="none" strike="noStrike">
                <a:solidFill>
                  <a:srgbClr val="000000"/>
                </a:solidFill>
                <a:latin typeface="Century Gothic"/>
                <a:ea typeface="Century Gothic"/>
                <a:cs typeface="Century Gothic"/>
                <a:sym typeface="Century Gothic"/>
              </a:rPr>
              <a:t>your prior knowledge and the text details you found to </a:t>
            </a:r>
            <a:r>
              <a:rPr b="1" i="0" lang="en-US" sz="2800" u="none" cap="none" strike="noStrike">
                <a:solidFill>
                  <a:srgbClr val="000000"/>
                </a:solidFill>
                <a:latin typeface="Century Gothic"/>
                <a:ea typeface="Century Gothic"/>
                <a:cs typeface="Century Gothic"/>
                <a:sym typeface="Century Gothic"/>
              </a:rPr>
              <a:t>make inferences </a:t>
            </a:r>
            <a:r>
              <a:rPr b="0" i="0" lang="en-US" sz="2800" u="none" cap="none" strike="noStrike">
                <a:solidFill>
                  <a:srgbClr val="000000"/>
                </a:solidFill>
                <a:latin typeface="Century Gothic"/>
                <a:ea typeface="Century Gothic"/>
                <a:cs typeface="Century Gothic"/>
                <a:sym typeface="Century Gothic"/>
              </a:rPr>
              <a:t>about the information in Planet Earth.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descr="A picture containing clock&#10;&#10;Description automatically generated" id="754" name="Google Shape;754;g210988dc2d3_0_5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55" name="Google Shape;755;g210988dc2d3_0_5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56" name="Google Shape;756;g210988dc2d3_0_50"/>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57" name="Google Shape;757;g210988dc2d3_0_5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58" name="Google Shape;758;g210988dc2d3_0_5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1400" u="none" cap="none" strike="noStrike">
              <a:solidFill>
                <a:srgbClr val="000000"/>
              </a:solidFill>
              <a:latin typeface="Century Gothic"/>
              <a:ea typeface="Century Gothic"/>
              <a:cs typeface="Century Gothic"/>
              <a:sym typeface="Century Gothic"/>
            </a:endParaRPr>
          </a:p>
        </p:txBody>
      </p:sp>
      <p:sp>
        <p:nvSpPr>
          <p:cNvPr id="759" name="Google Shape;759;g210988dc2d3_0_5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441</a:t>
            </a:r>
            <a:endParaRPr b="0" i="0" sz="1400" u="none" cap="none" strike="noStrike">
              <a:solidFill>
                <a:srgbClr val="000000"/>
              </a:solidFill>
              <a:latin typeface="Century Gothic"/>
              <a:ea typeface="Century Gothic"/>
              <a:cs typeface="Century Gothic"/>
              <a:sym typeface="Century Gothic"/>
            </a:endParaRPr>
          </a:p>
        </p:txBody>
      </p:sp>
      <p:pic>
        <p:nvPicPr>
          <p:cNvPr id="760" name="Google Shape;760;g210988dc2d3_0_50"/>
          <p:cNvPicPr preferRelativeResize="0"/>
          <p:nvPr/>
        </p:nvPicPr>
        <p:blipFill rotWithShape="1">
          <a:blip r:embed="rId6">
            <a:alphaModFix/>
          </a:blip>
          <a:srcRect b="0" l="0" r="0" t="0"/>
          <a:stretch/>
        </p:blipFill>
        <p:spPr>
          <a:xfrm>
            <a:off x="3066866" y="1162351"/>
            <a:ext cx="4099989" cy="5539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61" name="Google Shape;761;g210988dc2d3_0_50"/>
          <p:cNvSpPr txBox="1"/>
          <p:nvPr/>
        </p:nvSpPr>
        <p:spPr>
          <a:xfrm>
            <a:off x="7988300" y="3147454"/>
            <a:ext cx="350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441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descr="A picture containing clock&#10;&#10;Description automatically generated" id="767" name="Google Shape;767;g210988dc2d3_0_6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68" name="Google Shape;768;g210988dc2d3_0_6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69" name="Google Shape;769;g210988dc2d3_0_64"/>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70" name="Google Shape;770;g210988dc2d3_0_6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71" name="Google Shape;771;g210988dc2d3_0_6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Make Inferences</a:t>
            </a:r>
            <a:endParaRPr b="0" i="0" sz="1400" u="none" cap="none" strike="noStrike">
              <a:solidFill>
                <a:srgbClr val="000000"/>
              </a:solidFill>
              <a:latin typeface="Century Gothic"/>
              <a:ea typeface="Century Gothic"/>
              <a:cs typeface="Century Gothic"/>
              <a:sym typeface="Century Gothic"/>
            </a:endParaRPr>
          </a:p>
        </p:txBody>
      </p:sp>
      <p:sp>
        <p:nvSpPr>
          <p:cNvPr id="772" name="Google Shape;772;g210988dc2d3_0_6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445</a:t>
            </a:r>
            <a:endParaRPr b="0" i="0" sz="1400" u="none" cap="none" strike="noStrike">
              <a:solidFill>
                <a:srgbClr val="000000"/>
              </a:solidFill>
              <a:latin typeface="Century Gothic"/>
              <a:ea typeface="Century Gothic"/>
              <a:cs typeface="Century Gothic"/>
              <a:sym typeface="Century Gothic"/>
            </a:endParaRPr>
          </a:p>
        </p:txBody>
      </p:sp>
      <p:pic>
        <p:nvPicPr>
          <p:cNvPr id="773" name="Google Shape;773;g210988dc2d3_0_64"/>
          <p:cNvPicPr preferRelativeResize="0"/>
          <p:nvPr/>
        </p:nvPicPr>
        <p:blipFill rotWithShape="1">
          <a:blip r:embed="rId6">
            <a:alphaModFix/>
          </a:blip>
          <a:srcRect b="0" l="0" r="0" t="0"/>
          <a:stretch/>
        </p:blipFill>
        <p:spPr>
          <a:xfrm>
            <a:off x="4449480" y="1298000"/>
            <a:ext cx="3738271" cy="50814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74" name="Google Shape;774;g210988dc2d3_0_64"/>
          <p:cNvSpPr txBox="1"/>
          <p:nvPr/>
        </p:nvSpPr>
        <p:spPr>
          <a:xfrm>
            <a:off x="8510300" y="2824404"/>
            <a:ext cx="350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775" name="Google Shape;775;g210988dc2d3_0_64"/>
          <p:cNvPicPr preferRelativeResize="0"/>
          <p:nvPr/>
        </p:nvPicPr>
        <p:blipFill rotWithShape="1">
          <a:blip r:embed="rId7">
            <a:alphaModFix/>
          </a:blip>
          <a:srcRect b="0" l="0" r="0" t="0"/>
          <a:stretch/>
        </p:blipFill>
        <p:spPr>
          <a:xfrm>
            <a:off x="733075" y="1325883"/>
            <a:ext cx="3716409" cy="50256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descr="A picture containing clock&#10;&#10;Description automatically generated" id="781" name="Google Shape;781;g210988dc2d3_0_9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82" name="Google Shape;782;g210988dc2d3_0_9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83" name="Google Shape;783;g210988dc2d3_0_91"/>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84" name="Google Shape;784;g210988dc2d3_0_9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85" name="Google Shape;785;g210988dc2d3_0_9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a:t>
            </a:r>
            <a:r>
              <a:rPr lang="en-US" sz="4000">
                <a:solidFill>
                  <a:schemeClr val="lt1"/>
                </a:solidFill>
                <a:latin typeface="Century Gothic"/>
                <a:ea typeface="Century Gothic"/>
                <a:cs typeface="Century Gothic"/>
                <a:sym typeface="Century Gothic"/>
              </a:rPr>
              <a:t>– Make Inferences</a:t>
            </a:r>
            <a:endParaRPr b="0" i="0" sz="1400" u="none" cap="none" strike="noStrike">
              <a:solidFill>
                <a:srgbClr val="000000"/>
              </a:solidFill>
              <a:latin typeface="Century Gothic"/>
              <a:ea typeface="Century Gothic"/>
              <a:cs typeface="Century Gothic"/>
              <a:sym typeface="Century Gothic"/>
            </a:endParaRPr>
          </a:p>
        </p:txBody>
      </p:sp>
      <p:sp>
        <p:nvSpPr>
          <p:cNvPr id="786" name="Google Shape;786;g210988dc2d3_0_9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449</a:t>
            </a:r>
            <a:endParaRPr b="0" i="0" sz="1400" u="none" cap="none" strike="noStrike">
              <a:solidFill>
                <a:srgbClr val="000000"/>
              </a:solidFill>
              <a:latin typeface="Century Gothic"/>
              <a:ea typeface="Century Gothic"/>
              <a:cs typeface="Century Gothic"/>
              <a:sym typeface="Century Gothic"/>
            </a:endParaRPr>
          </a:p>
        </p:txBody>
      </p:sp>
      <p:pic>
        <p:nvPicPr>
          <p:cNvPr id="787" name="Google Shape;787;g210988dc2d3_0_91"/>
          <p:cNvPicPr preferRelativeResize="0"/>
          <p:nvPr/>
        </p:nvPicPr>
        <p:blipFill rotWithShape="1">
          <a:blip r:embed="rId6">
            <a:alphaModFix/>
          </a:blip>
          <a:srcRect b="0" l="0" r="0" t="0"/>
          <a:stretch/>
        </p:blipFill>
        <p:spPr>
          <a:xfrm>
            <a:off x="3049013" y="1120517"/>
            <a:ext cx="4135692" cy="56234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88" name="Google Shape;788;g210988dc2d3_0_91"/>
          <p:cNvSpPr txBox="1"/>
          <p:nvPr/>
        </p:nvSpPr>
        <p:spPr>
          <a:xfrm>
            <a:off x="7988300" y="3147454"/>
            <a:ext cx="350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449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descr="A picture containing clock&#10;&#10;Description automatically generated" id="794" name="Google Shape;794;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5" name="Google Shape;795;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6" name="Google Shape;796;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7" name="Google Shape;797;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8" name="Google Shape;798;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Inferences</a:t>
            </a:r>
            <a:endParaRPr b="0" i="0" sz="1400" u="none" cap="none" strike="noStrike">
              <a:solidFill>
                <a:srgbClr val="000000"/>
              </a:solidFill>
              <a:latin typeface="Century Gothic"/>
              <a:ea typeface="Century Gothic"/>
              <a:cs typeface="Century Gothic"/>
              <a:sym typeface="Century Gothic"/>
            </a:endParaRPr>
          </a:p>
        </p:txBody>
      </p:sp>
      <p:sp>
        <p:nvSpPr>
          <p:cNvPr id="799" name="Google Shape;799;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453</a:t>
            </a:r>
            <a:endParaRPr b="0" i="0" sz="1400" u="none" cap="none" strike="noStrike">
              <a:solidFill>
                <a:srgbClr val="000000"/>
              </a:solidFill>
              <a:latin typeface="Century Gothic"/>
              <a:ea typeface="Century Gothic"/>
              <a:cs typeface="Century Gothic"/>
              <a:sym typeface="Century Gothic"/>
            </a:endParaRPr>
          </a:p>
        </p:txBody>
      </p:sp>
      <p:pic>
        <p:nvPicPr>
          <p:cNvPr id="800" name="Google Shape;800;p60"/>
          <p:cNvPicPr preferRelativeResize="0"/>
          <p:nvPr/>
        </p:nvPicPr>
        <p:blipFill rotWithShape="1">
          <a:blip r:embed="rId6">
            <a:alphaModFix/>
          </a:blip>
          <a:srcRect b="0" l="0" r="0" t="0"/>
          <a:stretch/>
        </p:blipFill>
        <p:spPr>
          <a:xfrm>
            <a:off x="5251594" y="1159009"/>
            <a:ext cx="4027627" cy="54169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01" name="Google Shape;801;p60"/>
          <p:cNvSpPr txBox="1"/>
          <p:nvPr/>
        </p:nvSpPr>
        <p:spPr>
          <a:xfrm>
            <a:off x="585836" y="2836429"/>
            <a:ext cx="4046657"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Use </a:t>
            </a:r>
            <a:r>
              <a:rPr b="0" i="0" lang="en-US" sz="2800" u="none" cap="none" strike="noStrike">
                <a:solidFill>
                  <a:schemeClr val="dk1"/>
                </a:solidFill>
                <a:latin typeface="Century Gothic"/>
                <a:ea typeface="Century Gothic"/>
                <a:cs typeface="Century Gothic"/>
                <a:sym typeface="Century Gothic"/>
              </a:rPr>
              <a:t>your annotations to </a:t>
            </a:r>
            <a:r>
              <a:rPr b="1" i="0" lang="en-US" sz="2800" u="none" cap="none" strike="noStrike">
                <a:solidFill>
                  <a:schemeClr val="dk1"/>
                </a:solidFill>
                <a:latin typeface="Century Gothic"/>
                <a:ea typeface="Century Gothic"/>
                <a:cs typeface="Century Gothic"/>
                <a:sym typeface="Century Gothic"/>
              </a:rPr>
              <a:t>fill </a:t>
            </a:r>
            <a:r>
              <a:rPr b="0" i="0" lang="en-US" sz="2800" u="none" cap="none" strike="noStrike">
                <a:solidFill>
                  <a:schemeClr val="dk1"/>
                </a:solidFill>
                <a:latin typeface="Century Gothic"/>
                <a:ea typeface="Century Gothic"/>
                <a:cs typeface="Century Gothic"/>
                <a:sym typeface="Century Gothic"/>
              </a:rPr>
              <a:t>in the graphic on p. 453 in your Student Interactive. </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descr="A picture containing clock&#10;&#10;Description automatically generated" id="807" name="Google Shape;807;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8" name="Google Shape;808;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9" name="Google Shape;809;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0" name="Google Shape;810;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1" name="Google Shape;811;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Write for a Reader</a:t>
            </a:r>
            <a:endParaRPr b="0" i="0" sz="1400" u="none" cap="none" strike="noStrike">
              <a:solidFill>
                <a:srgbClr val="000000"/>
              </a:solidFill>
              <a:latin typeface="Century Gothic"/>
              <a:ea typeface="Century Gothic"/>
              <a:cs typeface="Century Gothic"/>
              <a:sym typeface="Century Gothic"/>
            </a:endParaRPr>
          </a:p>
        </p:txBody>
      </p:sp>
      <p:sp>
        <p:nvSpPr>
          <p:cNvPr id="812" name="Google Shape;812;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458</a:t>
            </a:r>
            <a:endParaRPr b="0" i="0" sz="1400" u="none" cap="none" strike="noStrike">
              <a:solidFill>
                <a:srgbClr val="000000"/>
              </a:solidFill>
              <a:latin typeface="Century Gothic"/>
              <a:ea typeface="Century Gothic"/>
              <a:cs typeface="Century Gothic"/>
              <a:sym typeface="Century Gothic"/>
            </a:endParaRPr>
          </a:p>
        </p:txBody>
      </p:sp>
      <p:pic>
        <p:nvPicPr>
          <p:cNvPr id="813" name="Google Shape;813;p61"/>
          <p:cNvPicPr preferRelativeResize="0"/>
          <p:nvPr/>
        </p:nvPicPr>
        <p:blipFill rotWithShape="1">
          <a:blip r:embed="rId6">
            <a:alphaModFix/>
          </a:blip>
          <a:srcRect b="0" l="0" r="0" t="0"/>
          <a:stretch/>
        </p:blipFill>
        <p:spPr>
          <a:xfrm>
            <a:off x="1667412" y="1193893"/>
            <a:ext cx="3939469" cy="53210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14" name="Google Shape;814;p61"/>
          <p:cNvSpPr txBox="1"/>
          <p:nvPr/>
        </p:nvSpPr>
        <p:spPr>
          <a:xfrm>
            <a:off x="6585122" y="2412141"/>
            <a:ext cx="461314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 </a:t>
            </a:r>
            <a:r>
              <a:rPr b="0" i="0" lang="en-US" sz="3200" u="none" cap="none" strike="noStrike">
                <a:solidFill>
                  <a:schemeClr val="dk1"/>
                </a:solidFill>
                <a:latin typeface="Century Gothic"/>
                <a:ea typeface="Century Gothic"/>
                <a:cs typeface="Century Gothic"/>
                <a:sym typeface="Century Gothic"/>
              </a:rPr>
              <a:t>ways you can use a variety of text structures.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descr="A picture containing clock&#10;&#10;Description automatically generated" id="820" name="Google Shape;820;p1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1" name="Google Shape;821;p1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2" name="Google Shape;822;p1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3" name="Google Shape;823;p1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4" name="Google Shape;824;p1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825" name="Google Shape;825;p1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458</a:t>
            </a:r>
            <a:endParaRPr b="0" i="0" sz="1400" u="none" cap="none" strike="noStrike">
              <a:solidFill>
                <a:srgbClr val="000000"/>
              </a:solidFill>
              <a:latin typeface="Century Gothic"/>
              <a:ea typeface="Century Gothic"/>
              <a:cs typeface="Century Gothic"/>
              <a:sym typeface="Century Gothic"/>
            </a:endParaRPr>
          </a:p>
        </p:txBody>
      </p:sp>
      <p:pic>
        <p:nvPicPr>
          <p:cNvPr id="826" name="Google Shape;826;p112"/>
          <p:cNvPicPr preferRelativeResize="0"/>
          <p:nvPr/>
        </p:nvPicPr>
        <p:blipFill rotWithShape="1">
          <a:blip r:embed="rId6">
            <a:alphaModFix/>
          </a:blip>
          <a:srcRect b="0" l="0" r="0" t="0"/>
          <a:stretch/>
        </p:blipFill>
        <p:spPr>
          <a:xfrm>
            <a:off x="1667412" y="1193893"/>
            <a:ext cx="3939469" cy="53210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27" name="Google Shape;827;p112"/>
          <p:cNvSpPr txBox="1"/>
          <p:nvPr/>
        </p:nvSpPr>
        <p:spPr>
          <a:xfrm>
            <a:off x="6373682" y="2412141"/>
            <a:ext cx="428974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pic>
        <p:nvPicPr>
          <p:cNvPr descr="A picture containing clock&#10;&#10;Description automatically generated" id="833" name="Google Shape;833;p1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4" name="Google Shape;834;p1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5" name="Google Shape;835;p1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6" name="Google Shape;836;p1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7" name="Google Shape;837;p1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 Spiral Review</a:t>
            </a:r>
            <a:endParaRPr b="0" i="0" sz="1400" u="none" cap="none" strike="noStrike">
              <a:solidFill>
                <a:srgbClr val="000000"/>
              </a:solidFill>
              <a:latin typeface="Century Gothic"/>
              <a:ea typeface="Century Gothic"/>
              <a:cs typeface="Century Gothic"/>
              <a:sym typeface="Century Gothic"/>
            </a:endParaRPr>
          </a:p>
        </p:txBody>
      </p:sp>
      <p:sp>
        <p:nvSpPr>
          <p:cNvPr id="838" name="Google Shape;838;p113"/>
          <p:cNvSpPr txBox="1"/>
          <p:nvPr/>
        </p:nvSpPr>
        <p:spPr>
          <a:xfrm>
            <a:off x="6462584" y="1443861"/>
            <a:ext cx="4249952"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Identify </a:t>
            </a:r>
            <a:r>
              <a:rPr b="0" i="0" lang="en-US" sz="2800" u="none" cap="none" strike="noStrike">
                <a:solidFill>
                  <a:srgbClr val="000000"/>
                </a:solidFill>
                <a:latin typeface="Century Gothic"/>
                <a:ea typeface="Century Gothic"/>
                <a:cs typeface="Century Gothic"/>
                <a:sym typeface="Century Gothic"/>
              </a:rPr>
              <a:t>whether each pair of words are homophones.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Write </a:t>
            </a:r>
            <a:r>
              <a:rPr b="0" i="0" lang="en-US" sz="2800" u="none" cap="none" strike="noStrike">
                <a:solidFill>
                  <a:srgbClr val="000000"/>
                </a:solidFill>
                <a:latin typeface="Century Gothic"/>
                <a:ea typeface="Century Gothic"/>
                <a:cs typeface="Century Gothic"/>
                <a:sym typeface="Century Gothic"/>
              </a:rPr>
              <a:t>three sentences, each using a pair of homophones.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Share </a:t>
            </a:r>
            <a:r>
              <a:rPr b="0" i="0" lang="en-US" sz="2800" u="none" cap="none" strike="noStrike">
                <a:solidFill>
                  <a:srgbClr val="000000"/>
                </a:solidFill>
                <a:latin typeface="Century Gothic"/>
                <a:ea typeface="Century Gothic"/>
                <a:cs typeface="Century Gothic"/>
                <a:sym typeface="Century Gothic"/>
              </a:rPr>
              <a:t>your sentences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with a partner.</a:t>
            </a:r>
            <a:endParaRPr b="0" i="0" sz="2800" u="none" cap="none" strike="noStrike">
              <a:solidFill>
                <a:schemeClr val="dk1"/>
              </a:solidFill>
              <a:latin typeface="Century Gothic"/>
              <a:ea typeface="Century Gothic"/>
              <a:cs typeface="Century Gothic"/>
              <a:sym typeface="Century Gothic"/>
            </a:endParaRPr>
          </a:p>
        </p:txBody>
      </p:sp>
      <p:sp>
        <p:nvSpPr>
          <p:cNvPr id="839" name="Google Shape;839;p113"/>
          <p:cNvSpPr txBox="1"/>
          <p:nvPr/>
        </p:nvSpPr>
        <p:spPr>
          <a:xfrm>
            <a:off x="1685332" y="1175502"/>
            <a:ext cx="3892744" cy="5262939"/>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accent1"/>
                </a:solidFill>
                <a:latin typeface="Century Gothic"/>
                <a:ea typeface="Century Gothic"/>
                <a:cs typeface="Century Gothic"/>
                <a:sym typeface="Century Gothic"/>
              </a:rPr>
              <a:t>1. grate/great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accent1"/>
                </a:solidFill>
                <a:latin typeface="Century Gothic"/>
                <a:ea typeface="Century Gothic"/>
                <a:cs typeface="Century Gothic"/>
                <a:sym typeface="Century Gothic"/>
              </a:rPr>
              <a:t>2. pair/pear</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accent1"/>
                </a:solidFill>
                <a:latin typeface="Century Gothic"/>
                <a:ea typeface="Century Gothic"/>
                <a:cs typeface="Century Gothic"/>
                <a:sym typeface="Century Gothic"/>
              </a:rPr>
              <a:t>3. claim/clam</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accent1"/>
                </a:solidFill>
                <a:latin typeface="Century Gothic"/>
                <a:ea typeface="Century Gothic"/>
                <a:cs typeface="Century Gothic"/>
                <a:sym typeface="Century Gothic"/>
              </a:rPr>
              <a:t>4. to/two</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accent1"/>
                </a:solidFill>
                <a:latin typeface="Century Gothic"/>
                <a:ea typeface="Century Gothic"/>
                <a:cs typeface="Century Gothic"/>
                <a:sym typeface="Century Gothic"/>
              </a:rPr>
              <a:t>5. through/thorough</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accent1"/>
                </a:solidFill>
                <a:latin typeface="Century Gothic"/>
                <a:ea typeface="Century Gothic"/>
                <a:cs typeface="Century Gothic"/>
                <a:sym typeface="Century Gothic"/>
              </a:rPr>
              <a:t>6. trace/trays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accent1"/>
                </a:solidFill>
                <a:latin typeface="Century Gothic"/>
                <a:ea typeface="Century Gothic"/>
                <a:cs typeface="Century Gothic"/>
                <a:sym typeface="Century Gothic"/>
              </a:rPr>
              <a:t>7. allowed/aloud</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chemeClr val="accent1"/>
                </a:solidFill>
                <a:latin typeface="Century Gothic"/>
                <a:ea typeface="Century Gothic"/>
                <a:cs typeface="Century Gothic"/>
                <a:sym typeface="Century Gothic"/>
              </a:rPr>
              <a:t>8. night/knight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pic>
        <p:nvPicPr>
          <p:cNvPr descr="A picture containing clock&#10;&#10;Description automatically generated" id="845" name="Google Shape;845;p1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6" name="Google Shape;846;p1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7" name="Google Shape;847;p1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8" name="Google Shape;848;p1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9" name="Google Shape;849;p1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a:t>
            </a:r>
            <a:endParaRPr b="0" i="0" sz="1400" u="none" cap="none" strike="noStrike">
              <a:solidFill>
                <a:srgbClr val="000000"/>
              </a:solidFill>
              <a:latin typeface="Century Gothic"/>
              <a:ea typeface="Century Gothic"/>
              <a:cs typeface="Century Gothic"/>
              <a:sym typeface="Century Gothic"/>
            </a:endParaRPr>
          </a:p>
        </p:txBody>
      </p:sp>
      <p:pic>
        <p:nvPicPr>
          <p:cNvPr id="850" name="Google Shape;850;p114"/>
          <p:cNvPicPr preferRelativeResize="0"/>
          <p:nvPr/>
        </p:nvPicPr>
        <p:blipFill rotWithShape="1">
          <a:blip r:embed="rId6">
            <a:alphaModFix/>
          </a:blip>
          <a:srcRect b="0" l="0" r="0" t="0"/>
          <a:stretch/>
        </p:blipFill>
        <p:spPr>
          <a:xfrm>
            <a:off x="2143957" y="1235895"/>
            <a:ext cx="4006454" cy="53545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51" name="Google Shape;851;p114"/>
          <p:cNvSpPr txBox="1"/>
          <p:nvPr/>
        </p:nvSpPr>
        <p:spPr>
          <a:xfrm>
            <a:off x="6955095" y="2635940"/>
            <a:ext cx="351801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852" name="Google Shape;852;p1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464</a:t>
            </a:r>
            <a:endParaRPr b="0" i="0" sz="1400" u="none" cap="none" strike="noStrike">
              <a:solidFill>
                <a:srgbClr val="000000"/>
              </a:solidFill>
              <a:latin typeface="Century Gothic"/>
              <a:ea typeface="Century Gothic"/>
              <a:cs typeface="Century Gothic"/>
              <a:sym typeface="Century Gothic"/>
            </a:endParaRPr>
          </a:p>
        </p:txBody>
      </p:sp>
      <p:pic>
        <p:nvPicPr>
          <p:cNvPr id="853" name="Google Shape;853;p114"/>
          <p:cNvPicPr preferRelativeResize="0"/>
          <p:nvPr/>
        </p:nvPicPr>
        <p:blipFill rotWithShape="1">
          <a:blip r:embed="rId7">
            <a:alphaModFix/>
          </a:blip>
          <a:srcRect b="0" l="0" r="0" t="0"/>
          <a:stretch/>
        </p:blipFill>
        <p:spPr>
          <a:xfrm>
            <a:off x="6445115" y="1609785"/>
            <a:ext cx="2749541" cy="9618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A picture containing drawing, lamp&#10;&#10;Description automatically generated" id="146" name="Google Shape;146;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7" name="Google Shape;147;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8" name="Google Shape;148;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49" name="Google Shape;149;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50" name="Google Shape;150;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51" name="Google Shape;151;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pic>
        <p:nvPicPr>
          <p:cNvPr descr="A picture containing clock&#10;&#10;Description automatically generated" id="859" name="Google Shape;859;p1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0" name="Google Shape;860;p1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1" name="Google Shape;861;p1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2" name="Google Shape;862;p1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3" name="Google Shape;863;p1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64" name="Google Shape;864;p115"/>
          <p:cNvSpPr txBox="1"/>
          <p:nvPr/>
        </p:nvSpPr>
        <p:spPr>
          <a:xfrm>
            <a:off x="995895" y="1899966"/>
            <a:ext cx="8444668"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Continue writing </a:t>
            </a:r>
            <a:r>
              <a:rPr b="0" i="0" lang="en-US" sz="3200" u="none" cap="none" strike="noStrike">
                <a:solidFill>
                  <a:schemeClr val="dk1"/>
                </a:solidFill>
                <a:latin typeface="Century Gothic"/>
                <a:ea typeface="Century Gothic"/>
                <a:cs typeface="Century Gothic"/>
                <a:sym typeface="Century Gothic"/>
              </a:rPr>
              <a:t>your poems. </a:t>
            </a:r>
            <a:r>
              <a:rPr b="1" i="0" lang="en-US" sz="3200" u="none" cap="none" strike="noStrike">
                <a:solidFill>
                  <a:schemeClr val="dk1"/>
                </a:solidFill>
                <a:latin typeface="Century Gothic"/>
                <a:ea typeface="Century Gothic"/>
                <a:cs typeface="Century Gothic"/>
                <a:sym typeface="Century Gothic"/>
              </a:rPr>
              <a:t>Include</a:t>
            </a:r>
            <a:r>
              <a:rPr b="0" i="0" lang="en-US" sz="3200" u="none" cap="none" strike="noStrike">
                <a:solidFill>
                  <a:schemeClr val="dk1"/>
                </a:solidFill>
                <a:latin typeface="Century Gothic"/>
                <a:ea typeface="Century Gothic"/>
                <a:cs typeface="Century Gothic"/>
                <a:sym typeface="Century Gothic"/>
              </a:rPr>
              <a:t> any new ideas from the brainstorming session in your writer’s notebooks.</a:t>
            </a:r>
            <a:endParaRPr b="0" i="0" sz="3200" u="none" cap="none" strike="noStrike">
              <a:solidFill>
                <a:schemeClr val="dk1"/>
              </a:solidFill>
              <a:latin typeface="Century Gothic"/>
              <a:ea typeface="Century Gothic"/>
              <a:cs typeface="Century Gothic"/>
              <a:sym typeface="Century Gothic"/>
            </a:endParaRPr>
          </a:p>
        </p:txBody>
      </p:sp>
      <p:sp>
        <p:nvSpPr>
          <p:cNvPr id="865" name="Google Shape;865;p115"/>
          <p:cNvSpPr txBox="1"/>
          <p:nvPr/>
        </p:nvSpPr>
        <p:spPr>
          <a:xfrm>
            <a:off x="995894" y="3880857"/>
            <a:ext cx="728313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the results of your brainstorming on the topic, sounds, and appearance of your poems.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66" name="Google Shape;866;p115"/>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descr="A picture containing clock&#10;&#10;Description automatically generated" id="872" name="Google Shape;872;p1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3" name="Google Shape;873;p1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4" name="Google Shape;874;p1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5" name="Google Shape;875;p1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6" name="Google Shape;876;p1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 Spiral Review </a:t>
            </a:r>
            <a:endParaRPr b="0" i="0" sz="1400" u="none" cap="none" strike="noStrike">
              <a:solidFill>
                <a:srgbClr val="000000"/>
              </a:solidFill>
              <a:latin typeface="Century Gothic"/>
              <a:ea typeface="Century Gothic"/>
              <a:cs typeface="Century Gothic"/>
              <a:sym typeface="Century Gothic"/>
            </a:endParaRPr>
          </a:p>
        </p:txBody>
      </p:sp>
      <p:sp>
        <p:nvSpPr>
          <p:cNvPr id="877" name="Google Shape;877;p116"/>
          <p:cNvSpPr txBox="1"/>
          <p:nvPr/>
        </p:nvSpPr>
        <p:spPr>
          <a:xfrm>
            <a:off x="942580" y="2479693"/>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bear</a:t>
            </a:r>
            <a:endParaRPr b="0" i="1" sz="1400" u="none" cap="none" strike="noStrike">
              <a:solidFill>
                <a:srgbClr val="000000"/>
              </a:solidFill>
              <a:latin typeface="Century Gothic"/>
              <a:ea typeface="Century Gothic"/>
              <a:cs typeface="Century Gothic"/>
              <a:sym typeface="Century Gothic"/>
            </a:endParaRPr>
          </a:p>
        </p:txBody>
      </p:sp>
      <p:sp>
        <p:nvSpPr>
          <p:cNvPr id="878" name="Google Shape;878;p116"/>
          <p:cNvSpPr txBox="1"/>
          <p:nvPr/>
        </p:nvSpPr>
        <p:spPr>
          <a:xfrm>
            <a:off x="6166971" y="2473760"/>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bare</a:t>
            </a:r>
            <a:endParaRPr b="0" i="1" sz="1400" u="none" cap="none" strike="noStrike">
              <a:solidFill>
                <a:srgbClr val="000000"/>
              </a:solidFill>
              <a:latin typeface="Century Gothic"/>
              <a:ea typeface="Century Gothic"/>
              <a:cs typeface="Century Gothic"/>
              <a:sym typeface="Century Gothic"/>
            </a:endParaRPr>
          </a:p>
        </p:txBody>
      </p:sp>
      <p:sp>
        <p:nvSpPr>
          <p:cNvPr id="879" name="Google Shape;879;p116"/>
          <p:cNvSpPr txBox="1"/>
          <p:nvPr/>
        </p:nvSpPr>
        <p:spPr>
          <a:xfrm>
            <a:off x="1725960" y="4702508"/>
            <a:ext cx="790174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Spell </a:t>
            </a:r>
            <a:r>
              <a:rPr b="0" i="0" lang="en-US" sz="3200" u="none" cap="none" strike="noStrike">
                <a:solidFill>
                  <a:schemeClr val="dk1"/>
                </a:solidFill>
                <a:latin typeface="Century Gothic"/>
                <a:ea typeface="Century Gothic"/>
                <a:cs typeface="Century Gothic"/>
                <a:sym typeface="Century Gothic"/>
              </a:rPr>
              <a:t>out the words you hear based on their definitions on a sheet of paper.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descr="A picture containing clock&#10;&#10;Description automatically generated" id="885" name="Google Shape;885;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6" name="Google Shape;886;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7" name="Google Shape;887;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8" name="Google Shape;888;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9" name="Google Shape;889;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90" name="Google Shape;890;p65"/>
          <p:cNvSpPr txBox="1"/>
          <p:nvPr/>
        </p:nvSpPr>
        <p:spPr>
          <a:xfrm>
            <a:off x="5887439" y="2448069"/>
            <a:ext cx="4662280"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91" name="Google Shape;891;p65"/>
          <p:cNvPicPr preferRelativeResize="0"/>
          <p:nvPr/>
        </p:nvPicPr>
        <p:blipFill rotWithShape="1">
          <a:blip r:embed="rId6">
            <a:alphaModFix/>
          </a:blip>
          <a:srcRect b="0" l="0" r="0" t="0"/>
          <a:stretch/>
        </p:blipFill>
        <p:spPr>
          <a:xfrm>
            <a:off x="1549919" y="1221436"/>
            <a:ext cx="3661805" cy="50078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92" name="Google Shape;892;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460</a:t>
            </a:r>
            <a:endParaRPr b="0" i="0" sz="1400" u="none" cap="none" strike="noStrike">
              <a:solidFill>
                <a:srgbClr val="000000"/>
              </a:solidFill>
              <a:latin typeface="Century Gothic"/>
              <a:ea typeface="Century Gothic"/>
              <a:cs typeface="Century Gothic"/>
              <a:sym typeface="Century Gothic"/>
            </a:endParaRPr>
          </a:p>
        </p:txBody>
      </p:sp>
      <p:pic>
        <p:nvPicPr>
          <p:cNvPr id="893" name="Google Shape;893;p65"/>
          <p:cNvPicPr preferRelativeResize="0"/>
          <p:nvPr/>
        </p:nvPicPr>
        <p:blipFill rotWithShape="1">
          <a:blip r:embed="rId7">
            <a:alphaModFix/>
          </a:blip>
          <a:srcRect b="0" l="0" r="0" t="0"/>
          <a:stretch/>
        </p:blipFill>
        <p:spPr>
          <a:xfrm>
            <a:off x="5620915" y="1486185"/>
            <a:ext cx="2749541" cy="96188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pic>
        <p:nvPicPr>
          <p:cNvPr descr="A picture containing drawing, lamp&#10;&#10;Description automatically generated" id="898" name="Google Shape;898;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99" name="Google Shape;899;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00" name="Google Shape;900;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01" name="Google Shape;901;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02" name="Google Shape;902;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03" name="Google Shape;903;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descr="A picture containing clock&#10;&#10;Description automatically generated" id="909" name="Google Shape;909;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0" name="Google Shape;910;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1" name="Google Shape;911;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2" name="Google Shape;912;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3" name="Google Shape;913;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14" name="Google Shape;914;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454</a:t>
            </a:r>
            <a:endParaRPr b="0" i="0" sz="1400" u="none" cap="none" strike="noStrike">
              <a:solidFill>
                <a:srgbClr val="000000"/>
              </a:solidFill>
              <a:latin typeface="Century Gothic"/>
              <a:ea typeface="Century Gothic"/>
              <a:cs typeface="Century Gothic"/>
              <a:sym typeface="Century Gothic"/>
            </a:endParaRPr>
          </a:p>
        </p:txBody>
      </p:sp>
      <p:sp>
        <p:nvSpPr>
          <p:cNvPr id="915" name="Google Shape;915;p70"/>
          <p:cNvSpPr txBox="1"/>
          <p:nvPr/>
        </p:nvSpPr>
        <p:spPr>
          <a:xfrm>
            <a:off x="6622369" y="3025077"/>
            <a:ext cx="376416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454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16" name="Google Shape;916;p70"/>
          <p:cNvPicPr preferRelativeResize="0"/>
          <p:nvPr/>
        </p:nvPicPr>
        <p:blipFill rotWithShape="1">
          <a:blip r:embed="rId6">
            <a:alphaModFix/>
          </a:blip>
          <a:srcRect b="0" l="0" r="0" t="0"/>
          <a:stretch/>
        </p:blipFill>
        <p:spPr>
          <a:xfrm>
            <a:off x="1503797" y="1169454"/>
            <a:ext cx="3960650" cy="52808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pic>
        <p:nvPicPr>
          <p:cNvPr descr="A picture containing clock&#10;&#10;Description automatically generated" id="922" name="Google Shape;922;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3" name="Google Shape;923;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4" name="Google Shape;924;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5" name="Google Shape;925;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6" name="Google Shape;926;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27" name="Google Shape;927;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454</a:t>
            </a:r>
            <a:endParaRPr b="0" i="0" sz="1400" u="none" cap="none" strike="noStrike">
              <a:solidFill>
                <a:srgbClr val="000000"/>
              </a:solidFill>
              <a:latin typeface="Century Gothic"/>
              <a:ea typeface="Century Gothic"/>
              <a:cs typeface="Century Gothic"/>
              <a:sym typeface="Century Gothic"/>
            </a:endParaRPr>
          </a:p>
        </p:txBody>
      </p:sp>
      <p:sp>
        <p:nvSpPr>
          <p:cNvPr id="928" name="Google Shape;928;p71"/>
          <p:cNvSpPr txBox="1"/>
          <p:nvPr/>
        </p:nvSpPr>
        <p:spPr>
          <a:xfrm>
            <a:off x="5917074" y="3039799"/>
            <a:ext cx="5747704"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Use</a:t>
            </a:r>
            <a:r>
              <a:rPr b="0" i="0" lang="en-US" sz="2800" u="none" cap="none" strike="noStrike">
                <a:solidFill>
                  <a:schemeClr val="dk1"/>
                </a:solidFill>
                <a:latin typeface="Century Gothic"/>
                <a:ea typeface="Century Gothic"/>
                <a:cs typeface="Century Gothic"/>
                <a:sym typeface="Century Gothic"/>
              </a:rPr>
              <a:t> evidence from the text you have read this week to </a:t>
            </a:r>
            <a:r>
              <a:rPr b="1" i="0" lang="en-US" sz="2800" u="none" cap="none" strike="noStrike">
                <a:solidFill>
                  <a:schemeClr val="dk1"/>
                </a:solidFill>
                <a:latin typeface="Century Gothic"/>
                <a:ea typeface="Century Gothic"/>
                <a:cs typeface="Century Gothic"/>
                <a:sym typeface="Century Gothic"/>
              </a:rPr>
              <a:t>respond</a:t>
            </a:r>
            <a:r>
              <a:rPr b="0" i="0" lang="en-US" sz="2800" u="none" cap="none" strike="noStrike">
                <a:solidFill>
                  <a:schemeClr val="dk1"/>
                </a:solidFill>
                <a:latin typeface="Century Gothic"/>
                <a:ea typeface="Century Gothic"/>
                <a:cs typeface="Century Gothic"/>
                <a:sym typeface="Century Gothic"/>
              </a:rPr>
              <a:t> to the Weekly Question.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a:t>
            </a:r>
            <a:r>
              <a:rPr b="0" i="0" lang="en-US" sz="2800" u="none" cap="none" strike="noStrike">
                <a:solidFill>
                  <a:schemeClr val="dk1"/>
                </a:solidFill>
                <a:latin typeface="Century Gothic"/>
                <a:ea typeface="Century Gothic"/>
                <a:cs typeface="Century Gothic"/>
                <a:sym typeface="Century Gothic"/>
              </a:rPr>
              <a:t> your response on a separate sheet of paper. </a:t>
            </a:r>
            <a:endParaRPr b="0" i="0" sz="2800" u="none" cap="none" strike="noStrike">
              <a:solidFill>
                <a:srgbClr val="000000"/>
              </a:solidFill>
              <a:latin typeface="Century Gothic"/>
              <a:ea typeface="Century Gothic"/>
              <a:cs typeface="Century Gothic"/>
              <a:sym typeface="Century Gothic"/>
            </a:endParaRPr>
          </a:p>
        </p:txBody>
      </p:sp>
      <p:pic>
        <p:nvPicPr>
          <p:cNvPr id="929" name="Google Shape;929;p71"/>
          <p:cNvPicPr preferRelativeResize="0"/>
          <p:nvPr/>
        </p:nvPicPr>
        <p:blipFill rotWithShape="1">
          <a:blip r:embed="rId6">
            <a:alphaModFix/>
          </a:blip>
          <a:srcRect b="0" l="0" r="0" t="0"/>
          <a:stretch/>
        </p:blipFill>
        <p:spPr>
          <a:xfrm>
            <a:off x="5878788" y="1732015"/>
            <a:ext cx="6041803" cy="1054168"/>
          </a:xfrm>
          <a:prstGeom prst="rect">
            <a:avLst/>
          </a:prstGeom>
          <a:noFill/>
          <a:ln>
            <a:noFill/>
          </a:ln>
        </p:spPr>
      </p:pic>
      <p:pic>
        <p:nvPicPr>
          <p:cNvPr id="930" name="Google Shape;930;p71"/>
          <p:cNvPicPr preferRelativeResize="0"/>
          <p:nvPr/>
        </p:nvPicPr>
        <p:blipFill rotWithShape="1">
          <a:blip r:embed="rId7">
            <a:alphaModFix/>
          </a:blip>
          <a:srcRect b="0" l="50941" r="0" t="0"/>
          <a:stretch/>
        </p:blipFill>
        <p:spPr>
          <a:xfrm>
            <a:off x="1112277" y="1451350"/>
            <a:ext cx="3245054" cy="4476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pic>
        <p:nvPicPr>
          <p:cNvPr descr="A picture containing clock&#10;&#10;Description automatically generated" id="936" name="Google Shape;936;p1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7" name="Google Shape;937;p1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8" name="Google Shape;938;p1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9" name="Google Shape;939;p1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0" name="Google Shape;940;p1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 Latin Roots</a:t>
            </a:r>
            <a:endParaRPr b="0" i="0" sz="1400" u="none" cap="none" strike="noStrike">
              <a:solidFill>
                <a:srgbClr val="000000"/>
              </a:solidFill>
              <a:latin typeface="Century Gothic"/>
              <a:ea typeface="Century Gothic"/>
              <a:cs typeface="Century Gothic"/>
              <a:sym typeface="Century Gothic"/>
            </a:endParaRPr>
          </a:p>
        </p:txBody>
      </p:sp>
      <p:sp>
        <p:nvSpPr>
          <p:cNvPr id="941" name="Google Shape;941;p117"/>
          <p:cNvSpPr txBox="1"/>
          <p:nvPr/>
        </p:nvSpPr>
        <p:spPr>
          <a:xfrm>
            <a:off x="1050255" y="5086849"/>
            <a:ext cx="8984717"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Identify </a:t>
            </a:r>
            <a:r>
              <a:rPr b="0" i="0" lang="en-US" sz="2800" u="none" cap="none" strike="noStrike">
                <a:solidFill>
                  <a:srgbClr val="000000"/>
                </a:solidFill>
                <a:latin typeface="Century Gothic"/>
                <a:ea typeface="Century Gothic"/>
                <a:cs typeface="Century Gothic"/>
                <a:sym typeface="Century Gothic"/>
              </a:rPr>
              <a:t>the Latin root in each word. </a:t>
            </a:r>
            <a:r>
              <a:rPr b="1" i="0" lang="en-US" sz="2800" u="none" cap="none" strike="noStrike">
                <a:solidFill>
                  <a:srgbClr val="000000"/>
                </a:solidFill>
                <a:latin typeface="Century Gothic"/>
                <a:ea typeface="Century Gothic"/>
                <a:cs typeface="Century Gothic"/>
                <a:sym typeface="Century Gothic"/>
              </a:rPr>
              <a:t>Pronounce</a:t>
            </a:r>
            <a:r>
              <a:rPr b="0" i="0" lang="en-US" sz="2800" u="none" cap="none" strike="noStrike">
                <a:solidFill>
                  <a:srgbClr val="000000"/>
                </a:solidFill>
                <a:latin typeface="Century Gothic"/>
                <a:ea typeface="Century Gothic"/>
                <a:cs typeface="Century Gothic"/>
                <a:sym typeface="Century Gothic"/>
              </a:rPr>
              <a:t> the word aloud. </a:t>
            </a:r>
            <a:r>
              <a:rPr b="1" i="0" lang="en-US" sz="2800" u="none" cap="none" strike="noStrike">
                <a:solidFill>
                  <a:srgbClr val="000000"/>
                </a:solidFill>
                <a:latin typeface="Century Gothic"/>
                <a:ea typeface="Century Gothic"/>
                <a:cs typeface="Century Gothic"/>
                <a:sym typeface="Century Gothic"/>
              </a:rPr>
              <a:t>Determine </a:t>
            </a:r>
            <a:r>
              <a:rPr b="0" i="0" lang="en-US" sz="2800" u="none" cap="none" strike="noStrike">
                <a:solidFill>
                  <a:srgbClr val="000000"/>
                </a:solidFill>
                <a:latin typeface="Century Gothic"/>
                <a:ea typeface="Century Gothic"/>
                <a:cs typeface="Century Gothic"/>
                <a:sym typeface="Century Gothic"/>
              </a:rPr>
              <a:t>the meaning of the word. </a:t>
            </a:r>
            <a:endParaRPr b="0" i="0" sz="2800" u="none" cap="none" strike="noStrike">
              <a:solidFill>
                <a:schemeClr val="dk1"/>
              </a:solidFill>
              <a:latin typeface="Century Gothic"/>
              <a:ea typeface="Century Gothic"/>
              <a:cs typeface="Century Gothic"/>
              <a:sym typeface="Century Gothic"/>
            </a:endParaRPr>
          </a:p>
        </p:txBody>
      </p:sp>
      <p:sp>
        <p:nvSpPr>
          <p:cNvPr id="942" name="Google Shape;942;p117"/>
          <p:cNvSpPr txBox="1"/>
          <p:nvPr/>
        </p:nvSpPr>
        <p:spPr>
          <a:xfrm>
            <a:off x="819040" y="1279200"/>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unendurable</a:t>
            </a:r>
            <a:endParaRPr b="0" i="0" sz="1400" u="none" cap="none" strike="noStrike">
              <a:solidFill>
                <a:srgbClr val="000000"/>
              </a:solidFill>
              <a:latin typeface="Century Gothic"/>
              <a:ea typeface="Century Gothic"/>
              <a:cs typeface="Century Gothic"/>
              <a:sym typeface="Century Gothic"/>
            </a:endParaRPr>
          </a:p>
        </p:txBody>
      </p:sp>
      <p:sp>
        <p:nvSpPr>
          <p:cNvPr id="943" name="Google Shape;943;p117"/>
          <p:cNvSpPr txBox="1"/>
          <p:nvPr/>
        </p:nvSpPr>
        <p:spPr>
          <a:xfrm>
            <a:off x="819040" y="3671562"/>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generic</a:t>
            </a:r>
            <a:endParaRPr b="0" i="0" sz="1400" u="none" cap="none" strike="noStrike">
              <a:solidFill>
                <a:srgbClr val="000000"/>
              </a:solidFill>
              <a:latin typeface="Century Gothic"/>
              <a:ea typeface="Century Gothic"/>
              <a:cs typeface="Century Gothic"/>
              <a:sym typeface="Century Gothic"/>
            </a:endParaRPr>
          </a:p>
        </p:txBody>
      </p:sp>
      <p:sp>
        <p:nvSpPr>
          <p:cNvPr id="944" name="Google Shape;944;p117"/>
          <p:cNvSpPr txBox="1"/>
          <p:nvPr/>
        </p:nvSpPr>
        <p:spPr>
          <a:xfrm>
            <a:off x="5967425" y="1279200"/>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deport</a:t>
            </a:r>
            <a:endParaRPr b="0" i="0" sz="1400" u="none" cap="none" strike="noStrike">
              <a:solidFill>
                <a:srgbClr val="000000"/>
              </a:solidFill>
              <a:latin typeface="Century Gothic"/>
              <a:ea typeface="Century Gothic"/>
              <a:cs typeface="Century Gothic"/>
              <a:sym typeface="Century Gothic"/>
            </a:endParaRPr>
          </a:p>
        </p:txBody>
      </p:sp>
      <p:sp>
        <p:nvSpPr>
          <p:cNvPr id="945" name="Google Shape;945;p117"/>
          <p:cNvSpPr txBox="1"/>
          <p:nvPr/>
        </p:nvSpPr>
        <p:spPr>
          <a:xfrm>
            <a:off x="5967425" y="36715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projection</a:t>
            </a:r>
            <a:endParaRPr b="0" i="0" sz="1400" u="none" cap="none" strike="noStrike">
              <a:solidFill>
                <a:srgbClr val="000000"/>
              </a:solidFill>
              <a:latin typeface="Century Gothic"/>
              <a:ea typeface="Century Gothic"/>
              <a:cs typeface="Century Gothic"/>
              <a:sym typeface="Century Gothic"/>
            </a:endParaRPr>
          </a:p>
        </p:txBody>
      </p:sp>
      <p:sp>
        <p:nvSpPr>
          <p:cNvPr id="946" name="Google Shape;946;p117"/>
          <p:cNvSpPr txBox="1"/>
          <p:nvPr/>
        </p:nvSpPr>
        <p:spPr>
          <a:xfrm>
            <a:off x="3432832" y="2555587"/>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inject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pic>
        <p:nvPicPr>
          <p:cNvPr descr="A picture containing clock&#10;&#10;Description automatically generated" id="952" name="Google Shape;952;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3" name="Google Shape;953;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4" name="Google Shape;954;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5" name="Google Shape;955;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6" name="Google Shape;956;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 </a:t>
            </a:r>
            <a:endParaRPr b="0" i="0" sz="1400" u="none" cap="none" strike="noStrike">
              <a:solidFill>
                <a:srgbClr val="000000"/>
              </a:solidFill>
              <a:latin typeface="Century Gothic"/>
              <a:ea typeface="Century Gothic"/>
              <a:cs typeface="Century Gothic"/>
              <a:sym typeface="Century Gothic"/>
            </a:endParaRPr>
          </a:p>
        </p:txBody>
      </p:sp>
      <p:sp>
        <p:nvSpPr>
          <p:cNvPr id="957" name="Google Shape;957;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465</a:t>
            </a:r>
            <a:endParaRPr b="0" i="0" sz="1400" u="none" cap="none" strike="noStrike">
              <a:solidFill>
                <a:srgbClr val="000000"/>
              </a:solidFill>
              <a:latin typeface="Century Gothic"/>
              <a:ea typeface="Century Gothic"/>
              <a:cs typeface="Century Gothic"/>
              <a:sym typeface="Century Gothic"/>
            </a:endParaRPr>
          </a:p>
        </p:txBody>
      </p:sp>
      <p:pic>
        <p:nvPicPr>
          <p:cNvPr id="958" name="Google Shape;958;p72"/>
          <p:cNvPicPr preferRelativeResize="0"/>
          <p:nvPr/>
        </p:nvPicPr>
        <p:blipFill rotWithShape="1">
          <a:blip r:embed="rId6">
            <a:alphaModFix/>
          </a:blip>
          <a:srcRect b="0" l="0" r="0" t="0"/>
          <a:stretch/>
        </p:blipFill>
        <p:spPr>
          <a:xfrm>
            <a:off x="1623871" y="1159009"/>
            <a:ext cx="3891775" cy="52689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59" name="Google Shape;959;p72"/>
          <p:cNvSpPr txBox="1"/>
          <p:nvPr/>
        </p:nvSpPr>
        <p:spPr>
          <a:xfrm>
            <a:off x="6096000" y="194040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465 in your Student Interactive.  </a:t>
            </a:r>
            <a:endParaRPr b="0" i="0" sz="3200" u="none" cap="none" strike="noStrike">
              <a:solidFill>
                <a:schemeClr val="dk1"/>
              </a:solidFill>
              <a:latin typeface="Century Gothic"/>
              <a:ea typeface="Century Gothic"/>
              <a:cs typeface="Century Gothic"/>
              <a:sym typeface="Century Gothic"/>
            </a:endParaRPr>
          </a:p>
        </p:txBody>
      </p:sp>
      <p:sp>
        <p:nvSpPr>
          <p:cNvPr id="960" name="Google Shape;960;p72"/>
          <p:cNvSpPr txBox="1"/>
          <p:nvPr/>
        </p:nvSpPr>
        <p:spPr>
          <a:xfrm>
            <a:off x="6096000" y="3695525"/>
            <a:ext cx="5287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Freewrite</a:t>
            </a:r>
            <a:r>
              <a:rPr b="0" i="0" lang="en-US" sz="3200" u="none" cap="none" strike="noStrike">
                <a:solidFill>
                  <a:schemeClr val="dk1"/>
                </a:solidFill>
                <a:latin typeface="Century Gothic"/>
                <a:ea typeface="Century Gothic"/>
                <a:cs typeface="Century Gothic"/>
                <a:sym typeface="Century Gothic"/>
              </a:rPr>
              <a:t> for 5 minutes.</a:t>
            </a:r>
            <a:endParaRPr b="0" i="0" sz="3200" u="none" cap="none" strike="noStrike">
              <a:solidFill>
                <a:schemeClr val="dk1"/>
              </a:solidFill>
              <a:latin typeface="Century Gothic"/>
              <a:ea typeface="Century Gothic"/>
              <a:cs typeface="Century Gothic"/>
              <a:sym typeface="Century Gothic"/>
            </a:endParaRPr>
          </a:p>
        </p:txBody>
      </p:sp>
      <p:sp>
        <p:nvSpPr>
          <p:cNvPr id="961" name="Google Shape;961;p72"/>
          <p:cNvSpPr txBox="1"/>
          <p:nvPr/>
        </p:nvSpPr>
        <p:spPr>
          <a:xfrm>
            <a:off x="6096000" y="4465750"/>
            <a:ext cx="5022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Circle</a:t>
            </a:r>
            <a:r>
              <a:rPr b="0" i="0" lang="en-US" sz="3200" u="none" cap="none" strike="noStrike">
                <a:solidFill>
                  <a:schemeClr val="dk1"/>
                </a:solidFill>
                <a:latin typeface="Century Gothic"/>
                <a:ea typeface="Century Gothic"/>
                <a:cs typeface="Century Gothic"/>
                <a:sym typeface="Century Gothic"/>
              </a:rPr>
              <a:t> ideas you want to revisit.</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pic>
        <p:nvPicPr>
          <p:cNvPr descr="A picture containing clock&#10;&#10;Description automatically generated" id="967" name="Google Shape;967;p1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8" name="Google Shape;968;p1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9" name="Google Shape;969;p1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0" name="Google Shape;970;p1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1" name="Google Shape;971;p1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72" name="Google Shape;972;p118"/>
          <p:cNvSpPr txBox="1"/>
          <p:nvPr/>
        </p:nvSpPr>
        <p:spPr>
          <a:xfrm>
            <a:off x="632014" y="1151933"/>
            <a:ext cx="8435884" cy="52629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Let’s </a:t>
            </a:r>
            <a:r>
              <a:rPr b="1" i="0" lang="en-US" sz="2800" u="none" cap="none" strike="noStrike">
                <a:solidFill>
                  <a:schemeClr val="dk1"/>
                </a:solidFill>
                <a:latin typeface="Century Gothic"/>
                <a:ea typeface="Century Gothic"/>
                <a:cs typeface="Century Gothic"/>
                <a:sym typeface="Century Gothic"/>
              </a:rPr>
              <a:t>explore </a:t>
            </a:r>
            <a:r>
              <a:rPr b="0" i="0" lang="en-US" sz="2800" u="none" cap="none" strike="noStrike">
                <a:solidFill>
                  <a:schemeClr val="dk1"/>
                </a:solidFill>
                <a:latin typeface="Century Gothic"/>
                <a:ea typeface="Century Gothic"/>
                <a:cs typeface="Century Gothic"/>
                <a:sym typeface="Century Gothic"/>
              </a:rPr>
              <a:t>the topic, ideas, and features to include in your poems.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Freewrite</a:t>
            </a:r>
            <a:r>
              <a:rPr b="0" i="0" lang="en-US" sz="2800" u="none" cap="none" strike="noStrike">
                <a:solidFill>
                  <a:schemeClr val="dk1"/>
                </a:solidFill>
                <a:latin typeface="Century Gothic"/>
                <a:ea typeface="Century Gothic"/>
                <a:cs typeface="Century Gothic"/>
                <a:sym typeface="Century Gothic"/>
              </a:rPr>
              <a:t> for five minutes your writing notebooks.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Note</a:t>
            </a:r>
            <a:r>
              <a:rPr b="0" i="0" lang="en-US" sz="2800" u="none" cap="none" strike="noStrike">
                <a:solidFill>
                  <a:schemeClr val="dk1"/>
                </a:solidFill>
                <a:latin typeface="Century Gothic"/>
                <a:ea typeface="Century Gothic"/>
                <a:cs typeface="Century Gothic"/>
                <a:sym typeface="Century Gothic"/>
              </a:rPr>
              <a:t> ideas you want to emphasize. </a:t>
            </a:r>
            <a:r>
              <a:rPr b="1" i="0" lang="en-US" sz="2800" u="none" cap="none" strike="noStrike">
                <a:solidFill>
                  <a:schemeClr val="dk1"/>
                </a:solidFill>
                <a:latin typeface="Century Gothic"/>
                <a:ea typeface="Century Gothic"/>
                <a:cs typeface="Century Gothic"/>
                <a:sym typeface="Century Gothic"/>
              </a:rPr>
              <a:t>Circle</a:t>
            </a:r>
            <a:r>
              <a:rPr b="0" i="0" lang="en-US" sz="2800" u="none" cap="none" strike="noStrike">
                <a:solidFill>
                  <a:schemeClr val="dk1"/>
                </a:solidFill>
                <a:latin typeface="Century Gothic"/>
                <a:ea typeface="Century Gothic"/>
                <a:cs typeface="Century Gothic"/>
                <a:sym typeface="Century Gothic"/>
              </a:rPr>
              <a:t> ideas you want to revisit and explore further.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Share</a:t>
            </a:r>
            <a:r>
              <a:rPr b="0" i="0" lang="en-US" sz="2800" u="none" cap="none" strike="noStrike">
                <a:solidFill>
                  <a:schemeClr val="dk1"/>
                </a:solidFill>
                <a:latin typeface="Century Gothic"/>
                <a:ea typeface="Century Gothic"/>
                <a:cs typeface="Century Gothic"/>
                <a:sym typeface="Century Gothic"/>
              </a:rPr>
              <a:t> your freewriting with a partner. </a:t>
            </a:r>
            <a:r>
              <a:rPr b="1" i="0" lang="en-US" sz="2800" u="none" cap="none" strike="noStrike">
                <a:solidFill>
                  <a:schemeClr val="dk1"/>
                </a:solidFill>
                <a:latin typeface="Century Gothic"/>
                <a:ea typeface="Century Gothic"/>
                <a:cs typeface="Century Gothic"/>
                <a:sym typeface="Century Gothic"/>
              </a:rPr>
              <a:t>Discuss</a:t>
            </a:r>
            <a:r>
              <a:rPr b="0" i="0" lang="en-US" sz="2800" u="none" cap="none" strike="noStrike">
                <a:solidFill>
                  <a:schemeClr val="dk1"/>
                </a:solidFill>
                <a:latin typeface="Century Gothic"/>
                <a:ea typeface="Century Gothic"/>
                <a:cs typeface="Century Gothic"/>
                <a:sym typeface="Century Gothic"/>
              </a:rPr>
              <a:t> the ideas you highlighted and want to include in your poems.</a:t>
            </a:r>
            <a:endParaRPr b="0" i="0" sz="1400" u="none" cap="none" strike="noStrike">
              <a:solidFill>
                <a:srgbClr val="000000"/>
              </a:solidFill>
              <a:latin typeface="Arial"/>
              <a:ea typeface="Arial"/>
              <a:cs typeface="Arial"/>
              <a:sym typeface="Arial"/>
            </a:endParaRPr>
          </a:p>
        </p:txBody>
      </p:sp>
      <p:pic>
        <p:nvPicPr>
          <p:cNvPr descr="Books outline" id="973" name="Google Shape;973;p118"/>
          <p:cNvPicPr preferRelativeResize="0"/>
          <p:nvPr/>
        </p:nvPicPr>
        <p:blipFill rotWithShape="1">
          <a:blip r:embed="rId6">
            <a:alphaModFix/>
          </a:blip>
          <a:srcRect b="0" l="0" r="0" t="0"/>
          <a:stretch/>
        </p:blipFill>
        <p:spPr>
          <a:xfrm>
            <a:off x="9194643" y="3297969"/>
            <a:ext cx="2429785" cy="242978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pic>
        <p:nvPicPr>
          <p:cNvPr descr="A picture containing clock&#10;&#10;Description automatically generated" id="979" name="Google Shape;979;p1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0" name="Google Shape;980;p1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1" name="Google Shape;981;p1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2" name="Google Shape;982;p1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3" name="Google Shape;983;p1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84" name="Google Shape;984;p119"/>
          <p:cNvSpPr txBox="1"/>
          <p:nvPr/>
        </p:nvSpPr>
        <p:spPr>
          <a:xfrm>
            <a:off x="172744" y="1245335"/>
            <a:ext cx="11363585" cy="4555053"/>
          </a:xfrm>
          <a:prstGeom prst="rect">
            <a:avLst/>
          </a:prstGeom>
          <a:noFill/>
          <a:ln>
            <a:noFill/>
          </a:ln>
        </p:spPr>
        <p:txBody>
          <a:bodyPr anchorCtr="0" anchor="t" bIns="45700" lIns="91425" spcFirstLastPara="1" rIns="91425" wrap="square" tIns="45700">
            <a:spAutoFit/>
          </a:bodyPr>
          <a:lstStyle/>
          <a:p>
            <a:pPr indent="-228600" lvl="1" marL="6858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Jory is </a:t>
            </a:r>
            <a:r>
              <a:rPr b="1" i="0" lang="en-US" sz="2400" u="none" cap="none" strike="noStrike">
                <a:solidFill>
                  <a:srgbClr val="000000"/>
                </a:solidFill>
                <a:latin typeface="Century Gothic"/>
                <a:ea typeface="Century Gothic"/>
                <a:cs typeface="Century Gothic"/>
                <a:sym typeface="Century Gothic"/>
              </a:rPr>
              <a:t>generous</a:t>
            </a:r>
            <a:r>
              <a:rPr b="0" i="0" lang="en-US" sz="2400" u="none" cap="none" strike="noStrike">
                <a:solidFill>
                  <a:srgbClr val="000000"/>
                </a:solidFill>
                <a:latin typeface="Century Gothic"/>
                <a:ea typeface="Century Gothic"/>
                <a:cs typeface="Century Gothic"/>
                <a:sym typeface="Century Gothic"/>
              </a:rPr>
              <a:t> with both his time and his money.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The 800-meter dash is both a sprint and an </a:t>
            </a:r>
            <a:r>
              <a:rPr b="1" i="0" lang="en-US" sz="2400" u="none" cap="none" strike="noStrike">
                <a:solidFill>
                  <a:srgbClr val="000000"/>
                </a:solidFill>
                <a:latin typeface="Century Gothic"/>
                <a:ea typeface="Century Gothic"/>
                <a:cs typeface="Century Gothic"/>
                <a:sym typeface="Century Gothic"/>
              </a:rPr>
              <a:t>endurance</a:t>
            </a:r>
            <a:r>
              <a:rPr b="0" i="0" lang="en-US" sz="2400" u="none" cap="none" strike="noStrike">
                <a:solidFill>
                  <a:srgbClr val="000000"/>
                </a:solidFill>
                <a:latin typeface="Century Gothic"/>
                <a:ea typeface="Century Gothic"/>
                <a:cs typeface="Century Gothic"/>
                <a:sym typeface="Century Gothic"/>
              </a:rPr>
              <a:t> race.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If you make noise during the play, they will </a:t>
            </a:r>
            <a:r>
              <a:rPr b="1" i="0" lang="en-US" sz="2400" u="none" cap="none" strike="noStrike">
                <a:solidFill>
                  <a:srgbClr val="000000"/>
                </a:solidFill>
                <a:latin typeface="Century Gothic"/>
                <a:ea typeface="Century Gothic"/>
                <a:cs typeface="Century Gothic"/>
                <a:sym typeface="Century Gothic"/>
              </a:rPr>
              <a:t>eject</a:t>
            </a:r>
            <a:r>
              <a:rPr b="0" i="0" lang="en-US" sz="2400" u="none" cap="none" strike="noStrike">
                <a:solidFill>
                  <a:srgbClr val="000000"/>
                </a:solidFill>
                <a:latin typeface="Century Gothic"/>
                <a:ea typeface="Century Gothic"/>
                <a:cs typeface="Century Gothic"/>
                <a:sym typeface="Century Gothic"/>
              </a:rPr>
              <a:t> you from the theater.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The senator has a major </a:t>
            </a:r>
            <a:r>
              <a:rPr b="1" i="0" lang="en-US" sz="2400" u="none" cap="none" strike="noStrike">
                <a:solidFill>
                  <a:srgbClr val="000000"/>
                </a:solidFill>
                <a:latin typeface="Century Gothic"/>
                <a:ea typeface="Century Gothic"/>
                <a:cs typeface="Century Gothic"/>
                <a:sym typeface="Century Gothic"/>
              </a:rPr>
              <a:t>objection</a:t>
            </a:r>
            <a:r>
              <a:rPr b="0" i="0" lang="en-US" sz="2400" u="none" cap="none" strike="noStrike">
                <a:solidFill>
                  <a:srgbClr val="000000"/>
                </a:solidFill>
                <a:latin typeface="Century Gothic"/>
                <a:ea typeface="Century Gothic"/>
                <a:cs typeface="Century Gothic"/>
                <a:sym typeface="Century Gothic"/>
              </a:rPr>
              <a:t> to the budget bill.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This leather is both beautiful and </a:t>
            </a:r>
            <a:r>
              <a:rPr b="1" i="0" lang="en-US" sz="2400" u="none" cap="none" strike="noStrike">
                <a:solidFill>
                  <a:srgbClr val="000000"/>
                </a:solidFill>
                <a:latin typeface="Century Gothic"/>
                <a:ea typeface="Century Gothic"/>
                <a:cs typeface="Century Gothic"/>
                <a:sym typeface="Century Gothic"/>
              </a:rPr>
              <a:t>durable</a:t>
            </a:r>
            <a:r>
              <a:rPr b="0" i="0" lang="en-US" sz="24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My dad once had a job running a </a:t>
            </a:r>
            <a:r>
              <a:rPr b="1" i="0" lang="en-US" sz="2400" u="none" cap="none" strike="noStrike">
                <a:solidFill>
                  <a:srgbClr val="000000"/>
                </a:solidFill>
                <a:latin typeface="Century Gothic"/>
                <a:ea typeface="Century Gothic"/>
                <a:cs typeface="Century Gothic"/>
                <a:sym typeface="Century Gothic"/>
              </a:rPr>
              <a:t>projector</a:t>
            </a:r>
            <a:r>
              <a:rPr b="0" i="0" lang="en-US" sz="2400" u="none" cap="none" strike="noStrike">
                <a:solidFill>
                  <a:srgbClr val="000000"/>
                </a:solidFill>
                <a:latin typeface="Century Gothic"/>
                <a:ea typeface="Century Gothic"/>
                <a:cs typeface="Century Gothic"/>
                <a:sym typeface="Century Gothic"/>
              </a:rPr>
              <a:t> in a movie theater.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This new laptop is powerful and completely </a:t>
            </a:r>
            <a:r>
              <a:rPr b="1" i="0" lang="en-US" sz="2400" u="none" cap="none" strike="noStrike">
                <a:solidFill>
                  <a:srgbClr val="000000"/>
                </a:solidFill>
                <a:latin typeface="Century Gothic"/>
                <a:ea typeface="Century Gothic"/>
                <a:cs typeface="Century Gothic"/>
                <a:sym typeface="Century Gothic"/>
              </a:rPr>
              <a:t>portable</a:t>
            </a:r>
            <a:r>
              <a:rPr b="0" i="0" lang="en-US" sz="24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The debate started out well, but soon </a:t>
            </a:r>
            <a:r>
              <a:rPr b="1" i="0" lang="en-US" sz="2400" u="none" cap="none" strike="noStrike">
                <a:solidFill>
                  <a:srgbClr val="000000"/>
                </a:solidFill>
                <a:latin typeface="Century Gothic"/>
                <a:ea typeface="Century Gothic"/>
                <a:cs typeface="Century Gothic"/>
                <a:sym typeface="Century Gothic"/>
              </a:rPr>
              <a:t>degenerated</a:t>
            </a:r>
            <a:r>
              <a:rPr b="0" i="0" lang="en-US" sz="2400" u="none" cap="none" strike="noStrike">
                <a:solidFill>
                  <a:srgbClr val="000000"/>
                </a:solidFill>
                <a:latin typeface="Century Gothic"/>
                <a:ea typeface="Century Gothic"/>
                <a:cs typeface="Century Gothic"/>
                <a:sym typeface="Century Gothic"/>
              </a:rPr>
              <a:t> into an argument.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In </a:t>
            </a:r>
            <a:r>
              <a:rPr b="1" i="0" lang="en-US" sz="2400" u="none" cap="none" strike="noStrike">
                <a:solidFill>
                  <a:srgbClr val="000000"/>
                </a:solidFill>
                <a:latin typeface="Century Gothic"/>
                <a:ea typeface="Century Gothic"/>
                <a:cs typeface="Century Gothic"/>
                <a:sym typeface="Century Gothic"/>
              </a:rPr>
              <a:t>general</a:t>
            </a:r>
            <a:r>
              <a:rPr b="0" i="0" lang="en-US" sz="2400" u="none" cap="none" strike="noStrike">
                <a:solidFill>
                  <a:srgbClr val="000000"/>
                </a:solidFill>
                <a:latin typeface="Century Gothic"/>
                <a:ea typeface="Century Gothic"/>
                <a:cs typeface="Century Gothic"/>
                <a:sym typeface="Century Gothic"/>
              </a:rPr>
              <a:t>, most of the debates were highly productive. </a:t>
            </a:r>
            <a:endParaRPr b="0" i="0" sz="1400" u="none" cap="none" strike="noStrike">
              <a:solidFill>
                <a:srgbClr val="000000"/>
              </a:solidFill>
              <a:latin typeface="Arial"/>
              <a:ea typeface="Arial"/>
              <a:cs typeface="Arial"/>
              <a:sym typeface="Arial"/>
            </a:endParaRPr>
          </a:p>
          <a:p>
            <a:pPr indent="-228600" lvl="1" marL="685800" marR="0" rtl="0" algn="l">
              <a:lnSpc>
                <a:spcPct val="100000"/>
              </a:lnSpc>
              <a:spcBef>
                <a:spcPts val="600"/>
              </a:spcBef>
              <a:spcAft>
                <a:spcPts val="600"/>
              </a:spcAft>
              <a:buClr>
                <a:srgbClr val="000000"/>
              </a:buClr>
              <a:buSzPts val="2400"/>
              <a:buFont typeface="Arial"/>
              <a:buAutoNum type="arabicPeriod"/>
            </a:pPr>
            <a:r>
              <a:rPr b="0" i="0" lang="en-US" sz="2400" u="none" cap="none" strike="noStrike">
                <a:solidFill>
                  <a:srgbClr val="000000"/>
                </a:solidFill>
                <a:latin typeface="Century Gothic"/>
                <a:ea typeface="Century Gothic"/>
                <a:cs typeface="Century Gothic"/>
                <a:sym typeface="Century Gothic"/>
              </a:rPr>
              <a:t> We need to find out how to </a:t>
            </a:r>
            <a:r>
              <a:rPr b="1" i="0" lang="en-US" sz="2400" u="none" cap="none" strike="noStrike">
                <a:solidFill>
                  <a:srgbClr val="000000"/>
                </a:solidFill>
                <a:latin typeface="Century Gothic"/>
                <a:ea typeface="Century Gothic"/>
                <a:cs typeface="Century Gothic"/>
                <a:sym typeface="Century Gothic"/>
              </a:rPr>
              <a:t>transport</a:t>
            </a:r>
            <a:r>
              <a:rPr b="0" i="0" lang="en-US" sz="2400" u="none" cap="none" strike="noStrike">
                <a:solidFill>
                  <a:srgbClr val="000000"/>
                </a:solidFill>
                <a:latin typeface="Century Gothic"/>
                <a:ea typeface="Century Gothic"/>
                <a:cs typeface="Century Gothic"/>
                <a:sym typeface="Century Gothic"/>
              </a:rPr>
              <a:t> a sofa to New Mexico.</a:t>
            </a:r>
            <a:endParaRPr b="0" i="0" sz="1400" u="none" cap="none" strike="noStrike">
              <a:solidFill>
                <a:srgbClr val="000000"/>
              </a:solidFill>
              <a:latin typeface="Arial"/>
              <a:ea typeface="Arial"/>
              <a:cs typeface="Arial"/>
              <a:sym typeface="Arial"/>
            </a:endParaRPr>
          </a:p>
        </p:txBody>
      </p:sp>
      <p:sp>
        <p:nvSpPr>
          <p:cNvPr id="985" name="Google Shape;985;p119"/>
          <p:cNvSpPr/>
          <p:nvPr/>
        </p:nvSpPr>
        <p:spPr>
          <a:xfrm>
            <a:off x="7370830" y="1677733"/>
            <a:ext cx="1682036"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6" name="Google Shape;986;p119"/>
          <p:cNvSpPr/>
          <p:nvPr/>
        </p:nvSpPr>
        <p:spPr>
          <a:xfrm>
            <a:off x="1984872" y="1296470"/>
            <a:ext cx="1403785" cy="35642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7" name="Google Shape;987;p119"/>
          <p:cNvSpPr/>
          <p:nvPr/>
        </p:nvSpPr>
        <p:spPr>
          <a:xfrm>
            <a:off x="7328432" y="2182339"/>
            <a:ext cx="860828"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8" name="Google Shape;988;p119"/>
          <p:cNvSpPr/>
          <p:nvPr/>
        </p:nvSpPr>
        <p:spPr>
          <a:xfrm>
            <a:off x="4648896" y="2577046"/>
            <a:ext cx="1447097" cy="41691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9" name="Google Shape;989;p119"/>
          <p:cNvSpPr/>
          <p:nvPr/>
        </p:nvSpPr>
        <p:spPr>
          <a:xfrm>
            <a:off x="5196469" y="5311615"/>
            <a:ext cx="1316100" cy="370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0" name="Google Shape;990;p119"/>
          <p:cNvSpPr/>
          <p:nvPr/>
        </p:nvSpPr>
        <p:spPr>
          <a:xfrm>
            <a:off x="6095992" y="3562990"/>
            <a:ext cx="1474695" cy="37059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1" name="Google Shape;991;p119"/>
          <p:cNvSpPr/>
          <p:nvPr/>
        </p:nvSpPr>
        <p:spPr>
          <a:xfrm>
            <a:off x="5894876" y="3067516"/>
            <a:ext cx="1137925" cy="37729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2" name="Google Shape;992;p119"/>
          <p:cNvSpPr/>
          <p:nvPr/>
        </p:nvSpPr>
        <p:spPr>
          <a:xfrm>
            <a:off x="1377433" y="4856960"/>
            <a:ext cx="1164058" cy="35642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3" name="Google Shape;993;p119"/>
          <p:cNvSpPr/>
          <p:nvPr/>
        </p:nvSpPr>
        <p:spPr>
          <a:xfrm>
            <a:off x="7509081" y="4009384"/>
            <a:ext cx="1258399" cy="3641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4" name="Google Shape;994;p119"/>
          <p:cNvSpPr/>
          <p:nvPr/>
        </p:nvSpPr>
        <p:spPr>
          <a:xfrm>
            <a:off x="6650438" y="4404881"/>
            <a:ext cx="1996017" cy="3641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A picture containing clock&#10;&#10;Description automatically generated" id="157" name="Google Shape;157;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8" name="Google Shape;158;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9" name="Google Shape;159;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0" name="Google Shape;160;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1" name="Google Shape;161;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10"/>
          <p:cNvSpPr txBox="1"/>
          <p:nvPr/>
        </p:nvSpPr>
        <p:spPr>
          <a:xfrm>
            <a:off x="8188362" y="1531666"/>
            <a:ext cx="4003637" cy="4524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Read </a:t>
            </a:r>
            <a:r>
              <a:rPr b="0" i="0" lang="en-US" sz="2800" u="none" cap="none" strike="noStrike">
                <a:solidFill>
                  <a:schemeClr val="dk1"/>
                </a:solidFill>
                <a:latin typeface="Century Gothic"/>
                <a:ea typeface="Century Gothic"/>
                <a:cs typeface="Century Gothic"/>
                <a:sym typeface="Century Gothic"/>
              </a:rPr>
              <a:t>the infographic and </a:t>
            </a:r>
            <a:r>
              <a:rPr b="1" i="0" lang="en-US" sz="2800" u="none" cap="none" strike="noStrike">
                <a:solidFill>
                  <a:schemeClr val="dk1"/>
                </a:solidFill>
                <a:latin typeface="Century Gothic"/>
                <a:ea typeface="Century Gothic"/>
                <a:cs typeface="Century Gothic"/>
                <a:sym typeface="Century Gothic"/>
              </a:rPr>
              <a:t>discuss</a:t>
            </a:r>
            <a:r>
              <a:rPr b="0" i="0" lang="en-US" sz="2800" u="none" cap="none" strike="noStrike">
                <a:solidFill>
                  <a:schemeClr val="dk1"/>
                </a:solidFill>
                <a:latin typeface="Century Gothic"/>
                <a:ea typeface="Century Gothic"/>
                <a:cs typeface="Century Gothic"/>
                <a:sym typeface="Century Gothic"/>
              </a:rPr>
              <a:t> different kinds of features found on Earth’s surface.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Answer </a:t>
            </a:r>
            <a:r>
              <a:rPr b="0" i="0" lang="en-US" sz="2800" u="none" cap="none" strike="noStrike">
                <a:solidFill>
                  <a:schemeClr val="dk1"/>
                </a:solidFill>
                <a:latin typeface="Century Gothic"/>
                <a:ea typeface="Century Gothic"/>
                <a:cs typeface="Century Gothic"/>
                <a:sym typeface="Century Gothic"/>
              </a:rPr>
              <a:t>the Quick Write question on p. 433.</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63" name="Google Shape;163;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432, 433</a:t>
            </a:r>
            <a:endParaRPr b="0" i="0" sz="1400" u="none" cap="none" strike="noStrike">
              <a:solidFill>
                <a:srgbClr val="000000"/>
              </a:solidFill>
              <a:latin typeface="Century Gothic"/>
              <a:ea typeface="Century Gothic"/>
              <a:cs typeface="Century Gothic"/>
              <a:sym typeface="Century Gothic"/>
            </a:endParaRPr>
          </a:p>
        </p:txBody>
      </p:sp>
      <p:pic>
        <p:nvPicPr>
          <p:cNvPr id="164" name="Google Shape;164;p10"/>
          <p:cNvPicPr preferRelativeResize="0"/>
          <p:nvPr/>
        </p:nvPicPr>
        <p:blipFill rotWithShape="1">
          <a:blip r:embed="rId6">
            <a:alphaModFix/>
          </a:blip>
          <a:srcRect b="0" l="0" r="0" t="0"/>
          <a:stretch/>
        </p:blipFill>
        <p:spPr>
          <a:xfrm>
            <a:off x="404411" y="1122358"/>
            <a:ext cx="7591991" cy="51809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pic>
        <p:nvPicPr>
          <p:cNvPr descr="A picture containing clock&#10;&#10;Description automatically generated" id="1000" name="Google Shape;1000;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1" name="Google Shape;1001;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2" name="Google Shape;1002;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3" name="Google Shape;1003;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4" name="Google Shape;1004;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05" name="Google Shape;1005;p74"/>
          <p:cNvSpPr txBox="1"/>
          <p:nvPr/>
        </p:nvSpPr>
        <p:spPr>
          <a:xfrm>
            <a:off x="605483" y="3175752"/>
            <a:ext cx="10249722" cy="2677616"/>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Identify </a:t>
            </a:r>
            <a:r>
              <a:rPr b="0" i="0" lang="en-US" sz="2800" u="none" cap="none" strike="noStrike">
                <a:solidFill>
                  <a:srgbClr val="000000"/>
                </a:solidFill>
                <a:latin typeface="Century Gothic"/>
                <a:ea typeface="Century Gothic"/>
                <a:cs typeface="Century Gothic"/>
                <a:sym typeface="Century Gothic"/>
              </a:rPr>
              <a:t>the relative adverb that best fits the sentence.</a:t>
            </a:r>
            <a:endParaRPr b="0" i="0" sz="14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457200" lvl="0" marL="5080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rgbClr val="000000"/>
                </a:solidFill>
                <a:latin typeface="Century Gothic"/>
                <a:ea typeface="Century Gothic"/>
                <a:cs typeface="Century Gothic"/>
                <a:sym typeface="Century Gothic"/>
              </a:rPr>
              <a:t>why</a:t>
            </a:r>
            <a:endParaRPr b="0" i="0" sz="1400" u="none" cap="none" strike="noStrike">
              <a:solidFill>
                <a:srgbClr val="000000"/>
              </a:solidFill>
              <a:latin typeface="Arial"/>
              <a:ea typeface="Arial"/>
              <a:cs typeface="Arial"/>
              <a:sym typeface="Arial"/>
            </a:endParaRPr>
          </a:p>
          <a:p>
            <a:pPr indent="-457200" lvl="0" marL="5080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rgbClr val="000000"/>
                </a:solidFill>
                <a:latin typeface="Century Gothic"/>
                <a:ea typeface="Century Gothic"/>
                <a:cs typeface="Century Gothic"/>
                <a:sym typeface="Century Gothic"/>
              </a:rPr>
              <a:t>for</a:t>
            </a:r>
            <a:endParaRPr b="0" i="0" sz="1400" u="none" cap="none" strike="noStrike">
              <a:solidFill>
                <a:srgbClr val="000000"/>
              </a:solidFill>
              <a:latin typeface="Arial"/>
              <a:ea typeface="Arial"/>
              <a:cs typeface="Arial"/>
              <a:sym typeface="Arial"/>
            </a:endParaRPr>
          </a:p>
          <a:p>
            <a:pPr indent="-457200" lvl="0" marL="5080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rgbClr val="000000"/>
                </a:solidFill>
                <a:latin typeface="Century Gothic"/>
                <a:ea typeface="Century Gothic"/>
                <a:cs typeface="Century Gothic"/>
                <a:sym typeface="Century Gothic"/>
              </a:rPr>
              <a:t>when</a:t>
            </a:r>
            <a:endParaRPr b="0" i="0" sz="1400" u="none" cap="none" strike="noStrike">
              <a:solidFill>
                <a:srgbClr val="000000"/>
              </a:solidFill>
              <a:latin typeface="Arial"/>
              <a:ea typeface="Arial"/>
              <a:cs typeface="Arial"/>
              <a:sym typeface="Arial"/>
            </a:endParaRPr>
          </a:p>
          <a:p>
            <a:pPr indent="-457200" lvl="0" marL="5080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rgbClr val="000000"/>
                </a:solidFill>
                <a:latin typeface="Century Gothic"/>
                <a:ea typeface="Century Gothic"/>
                <a:cs typeface="Century Gothic"/>
                <a:sym typeface="Century Gothic"/>
              </a:rPr>
              <a:t>where</a:t>
            </a:r>
            <a:endParaRPr b="0" i="0" sz="1400" u="none" cap="none" strike="noStrike">
              <a:solidFill>
                <a:srgbClr val="000000"/>
              </a:solidFill>
              <a:latin typeface="Arial"/>
              <a:ea typeface="Arial"/>
              <a:cs typeface="Arial"/>
              <a:sym typeface="Arial"/>
            </a:endParaRPr>
          </a:p>
        </p:txBody>
      </p:sp>
      <p:sp>
        <p:nvSpPr>
          <p:cNvPr id="1006" name="Google Shape;1006;p74"/>
          <p:cNvSpPr txBox="1"/>
          <p:nvPr/>
        </p:nvSpPr>
        <p:spPr>
          <a:xfrm>
            <a:off x="605483" y="1433363"/>
            <a:ext cx="10267293" cy="1323439"/>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Arial"/>
                <a:ea typeface="Arial"/>
                <a:cs typeface="Arial"/>
                <a:sym typeface="Arial"/>
              </a:rPr>
              <a:t>Tien and Dorin rode the subway to the theater _____ Hamilton was playing.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13" name="Google Shape;1013;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14" name="Google Shape;1014;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15" name="Google Shape;1015;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16" name="Google Shape;1016;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17" name="Google Shape;1017;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8" name="Google Shape;1018;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picture containing clock&#10;&#10;Description automatically generated" id="170" name="Google Shape;170;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1" name="Google Shape;171;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2" name="Google Shape;172;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3" name="Google Shape;173;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4" name="Google Shape;174;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75" name="Google Shape;175;p11"/>
          <p:cNvGraphicFramePr/>
          <p:nvPr/>
        </p:nvGraphicFramePr>
        <p:xfrm>
          <a:off x="1237133" y="1253162"/>
          <a:ext cx="3000000" cy="3000000"/>
        </p:xfrm>
        <a:graphic>
          <a:graphicData uri="http://schemas.openxmlformats.org/drawingml/2006/table">
            <a:tbl>
              <a:tblPr bandRow="1" firstRow="1">
                <a:noFill/>
                <a:tableStyleId>{979F5641-B736-4BA4-8053-D368DAAE1FFD}</a:tableStyleId>
              </a:tblPr>
              <a:tblGrid>
                <a:gridCol w="4574700"/>
                <a:gridCol w="4574700"/>
              </a:tblGrid>
              <a:tr h="845750">
                <a:tc gridSpan="2">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Century Gothic"/>
                          <a:ea typeface="Century Gothic"/>
                          <a:cs typeface="Century Gothic"/>
                          <a:sym typeface="Century Gothic"/>
                        </a:rPr>
                        <a:t>MANAGING GARBAGE</a:t>
                      </a:r>
                      <a:endParaRPr sz="1400" u="none" cap="none" strike="noStrike">
                        <a:latin typeface="Century Gothic"/>
                        <a:ea typeface="Century Gothic"/>
                        <a:cs typeface="Century Gothic"/>
                        <a:sym typeface="Century Gothic"/>
                      </a:endParaRPr>
                    </a:p>
                  </a:txBody>
                  <a:tcPr marT="45725" marB="45725" marR="91450" marL="91450"/>
                </a:tc>
                <a:tc hMerge="1"/>
              </a:tr>
              <a:tr h="684625">
                <a:tc>
                  <a:txBody>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FFFFFF"/>
                          </a:solidFill>
                          <a:latin typeface="Century Gothic"/>
                          <a:ea typeface="Century Gothic"/>
                          <a:cs typeface="Century Gothic"/>
                          <a:sym typeface="Century Gothic"/>
                        </a:rPr>
                        <a:t>Waste-to-Energy</a:t>
                      </a:r>
                      <a:endParaRPr b="1" i="0" sz="1400" u="none" cap="none" strike="noStrike">
                        <a:solidFill>
                          <a:srgbClr val="FFFFFF"/>
                        </a:solidFill>
                        <a:latin typeface="Century Gothic"/>
                        <a:ea typeface="Century Gothic"/>
                        <a:cs typeface="Century Gothic"/>
                        <a:sym typeface="Century Gothic"/>
                      </a:endParaRPr>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FFFFFF"/>
                          </a:solidFill>
                          <a:latin typeface="Century Gothic"/>
                          <a:ea typeface="Century Gothic"/>
                          <a:cs typeface="Century Gothic"/>
                          <a:sym typeface="Century Gothic"/>
                        </a:rPr>
                        <a:t>Landfills</a:t>
                      </a:r>
                      <a:endParaRPr b="1" i="0" sz="1400" u="none" cap="none" strike="noStrike">
                        <a:solidFill>
                          <a:srgbClr val="FFFFFF"/>
                        </a:solidFill>
                        <a:latin typeface="Century Gothic"/>
                        <a:ea typeface="Century Gothic"/>
                        <a:cs typeface="Century Gothic"/>
                        <a:sym typeface="Century Gothic"/>
                      </a:endParaRPr>
                    </a:p>
                  </a:txBody>
                  <a:tcPr marT="45725" marB="45725" marR="91450" marL="91450">
                    <a:solidFill>
                      <a:schemeClr val="accent1"/>
                    </a:solidFill>
                  </a:tcPr>
                </a:tc>
              </a:tr>
              <a:tr h="30898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descr="A picture containing clock&#10;&#10;Description automatically generated" id="181" name="Google Shape;181;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2" name="Google Shape;182;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3" name="Google Shape;183;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4" name="Google Shape;184;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5" name="Google Shape;185;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 </a:t>
            </a:r>
            <a:endParaRPr b="0" i="0" sz="1400" u="none" cap="none" strike="noStrike">
              <a:solidFill>
                <a:srgbClr val="000000"/>
              </a:solidFill>
              <a:latin typeface="Century Gothic"/>
              <a:ea typeface="Century Gothic"/>
              <a:cs typeface="Century Gothic"/>
              <a:sym typeface="Century Gothic"/>
            </a:endParaRPr>
          </a:p>
        </p:txBody>
      </p:sp>
      <p:sp>
        <p:nvSpPr>
          <p:cNvPr id="186" name="Google Shape;186;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434, 435</a:t>
            </a:r>
            <a:endParaRPr b="0" i="0" sz="1400" u="none" cap="none" strike="noStrike">
              <a:solidFill>
                <a:srgbClr val="000000"/>
              </a:solidFill>
              <a:latin typeface="Century Gothic"/>
              <a:ea typeface="Century Gothic"/>
              <a:cs typeface="Century Gothic"/>
              <a:sym typeface="Century Gothic"/>
            </a:endParaRPr>
          </a:p>
        </p:txBody>
      </p:sp>
      <p:sp>
        <p:nvSpPr>
          <p:cNvPr id="187" name="Google Shape;187;p12"/>
          <p:cNvSpPr txBox="1"/>
          <p:nvPr/>
        </p:nvSpPr>
        <p:spPr>
          <a:xfrm>
            <a:off x="8294357" y="3067952"/>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434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88" name="Google Shape;188;p12"/>
          <p:cNvPicPr preferRelativeResize="0"/>
          <p:nvPr/>
        </p:nvPicPr>
        <p:blipFill rotWithShape="1">
          <a:blip r:embed="rId6">
            <a:alphaModFix/>
          </a:blip>
          <a:srcRect b="0" l="0" r="0" t="0"/>
          <a:stretch/>
        </p:blipFill>
        <p:spPr>
          <a:xfrm>
            <a:off x="379695" y="1156728"/>
            <a:ext cx="7619086" cy="50653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